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5" r:id="rId9"/>
    <p:sldId id="266" r:id="rId10"/>
    <p:sldId id="270" r:id="rId11"/>
    <p:sldId id="267" r:id="rId12"/>
    <p:sldId id="312" r:id="rId13"/>
    <p:sldId id="316" r:id="rId14"/>
    <p:sldId id="317" r:id="rId15"/>
    <p:sldId id="318" r:id="rId16"/>
    <p:sldId id="319" r:id="rId17"/>
    <p:sldId id="320" r:id="rId18"/>
    <p:sldId id="321" r:id="rId19"/>
    <p:sldId id="273" r:id="rId20"/>
    <p:sldId id="323" r:id="rId21"/>
    <p:sldId id="322" r:id="rId22"/>
    <p:sldId id="268" r:id="rId23"/>
    <p:sldId id="269" r:id="rId24"/>
    <p:sldId id="271" r:id="rId25"/>
    <p:sldId id="272" r:id="rId26"/>
    <p:sldId id="274" r:id="rId27"/>
    <p:sldId id="275" r:id="rId28"/>
    <p:sldId id="276" r:id="rId29"/>
    <p:sldId id="277" r:id="rId30"/>
    <p:sldId id="278" r:id="rId31"/>
    <p:sldId id="279" r:id="rId32"/>
    <p:sldId id="280" r:id="rId33"/>
    <p:sldId id="282" r:id="rId34"/>
    <p:sldId id="283" r:id="rId35"/>
    <p:sldId id="284" r:id="rId36"/>
    <p:sldId id="285" r:id="rId37"/>
    <p:sldId id="286" r:id="rId38"/>
    <p:sldId id="287" r:id="rId39"/>
    <p:sldId id="304" r:id="rId40"/>
    <p:sldId id="305" r:id="rId41"/>
    <p:sldId id="306" r:id="rId42"/>
    <p:sldId id="309" r:id="rId43"/>
    <p:sldId id="311" r:id="rId44"/>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Consolas" panose="020B0609020204030204" pitchFamily="49"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
      <p:font typeface="Oswald" panose="00000500000000000000" pitchFamily="2"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joiyjbUbJ3Tw9XQcdJXSkkYq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6E"/>
    <a:srgbClr val="FFE900"/>
    <a:srgbClr val="F7D101"/>
    <a:srgbClr val="005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8484B3-5E8F-47F9-A4E4-BD95AA68AD35}">
  <a:tblStyle styleId="{9D8484B3-5E8F-47F9-A4E4-BD95AA68AD3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71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d54f33f8c9_5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d54f33f8c9_5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54f33f8c9_5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31" name="Google Shape;331;g2d54f33f8c9_5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9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909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772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863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41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54f33f8c9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d54f33f8c9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848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39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54f33f8c9_5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3" name="Google Shape;473;g2d54f33f8c9_5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54f33f8c9_5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31" name="Google Shape;331;g2d54f33f8c9_5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116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d54f33f8c9_5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d54f33f8c9_5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947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d54f33f8c9_5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2d54f33f8c9_5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54f33f8c9_5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54f33f8c9_5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54f33f8c9_5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2d54f33f8c9_5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d54f33f8c9_5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2d54f33f8c9_5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d54f33f8c9_5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g2d54f33f8c9_5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d54f33f8c9_5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2d54f33f8c9_5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d54f33f8c9_5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2d54f33f8c9_5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d54f33f8c9_5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6" name="Google Shape;646;g2d54f33f8c9_5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d54f33f8c9_5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2d54f33f8c9_5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d54f33f8c9_5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g2d54f33f8c9_5_1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d54f33f8c9_5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g2d54f33f8c9_5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d54f33f8c9_5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2d54f33f8c9_5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d54f33f8c9_5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g2d54f33f8c9_5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d54f33f8c9_5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d54f33f8c9_5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d54f33f8c9_5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6" name="Google Shape;1006;g2d54f33f8c9_5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d54f33f8c9_5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1" name="Google Shape;1021;g2d54f33f8c9_5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d54f33f8c9_5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6" name="Google Shape;1036;g2d54f33f8c9_5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8" name="Google Shape;109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d54f33f8c9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d54f33f8c9_5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d54f33f8c9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2d54f33f8c9_5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4f33f8c9_5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2d54f33f8c9_5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d54f33f8c9_5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d54f33f8c9_5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1792288" y="612775"/>
            <a:ext cx="5486400" cy="4114800"/>
          </a:xfrm>
          <a:prstGeom prst="rect">
            <a:avLst/>
          </a:prstGeom>
          <a:noFill/>
          <a:ln>
            <a:noFill/>
          </a:ln>
        </p:spPr>
      </p:sp>
      <p:sp>
        <p:nvSpPr>
          <p:cNvPr id="64" name="Google Shape;64;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FUPAD%20IA/Libro%20FUPAD%20IA/libro/_build/html/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83"/>
        <p:cNvGrpSpPr/>
        <p:nvPr/>
      </p:nvGrpSpPr>
      <p:grpSpPr>
        <a:xfrm>
          <a:off x="0" y="0"/>
          <a:ext cx="0" cy="0"/>
          <a:chOff x="0" y="0"/>
          <a:chExt cx="0" cy="0"/>
        </a:xfrm>
      </p:grpSpPr>
      <p:grpSp>
        <p:nvGrpSpPr>
          <p:cNvPr id="84" name="Google Shape;84;p1"/>
          <p:cNvGrpSpPr/>
          <p:nvPr/>
        </p:nvGrpSpPr>
        <p:grpSpPr>
          <a:xfrm rot="5400000">
            <a:off x="2659078" y="-6224990"/>
            <a:ext cx="6274827" cy="12450233"/>
            <a:chOff x="0" y="0"/>
            <a:chExt cx="3166110" cy="6282055"/>
          </a:xfrm>
        </p:grpSpPr>
        <p:sp>
          <p:nvSpPr>
            <p:cNvPr id="85" name="Google Shape;85;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00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 name="Google Shape;87;p1"/>
          <p:cNvGrpSpPr/>
          <p:nvPr/>
        </p:nvGrpSpPr>
        <p:grpSpPr>
          <a:xfrm rot="-5400000">
            <a:off x="9151318" y="4851619"/>
            <a:ext cx="6274827" cy="12450233"/>
            <a:chOff x="0" y="0"/>
            <a:chExt cx="3166110" cy="6282055"/>
          </a:xfrm>
        </p:grpSpPr>
        <p:sp>
          <p:nvSpPr>
            <p:cNvPr id="88" name="Google Shape;88;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00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90;p1"/>
          <p:cNvGrpSpPr/>
          <p:nvPr/>
        </p:nvGrpSpPr>
        <p:grpSpPr>
          <a:xfrm>
            <a:off x="12814229" y="6175561"/>
            <a:ext cx="12630150" cy="1367582"/>
            <a:chOff x="0" y="-66675"/>
            <a:chExt cx="3326459" cy="360186"/>
          </a:xfrm>
        </p:grpSpPr>
        <p:sp>
          <p:nvSpPr>
            <p:cNvPr id="91" name="Google Shape;91;p1"/>
            <p:cNvSpPr/>
            <p:nvPr/>
          </p:nvSpPr>
          <p:spPr>
            <a:xfrm>
              <a:off x="0" y="0"/>
              <a:ext cx="3326459" cy="293511"/>
            </a:xfrm>
            <a:custGeom>
              <a:avLst/>
              <a:gdLst/>
              <a:ahLst/>
              <a:cxnLst/>
              <a:rect l="l" t="t" r="r" b="b"/>
              <a:pathLst>
                <a:path w="3326459" h="293511" extrusionOk="0">
                  <a:moveTo>
                    <a:pt x="3123259" y="0"/>
                  </a:moveTo>
                  <a:cubicBezTo>
                    <a:pt x="3235484" y="0"/>
                    <a:pt x="3326459" y="65705"/>
                    <a:pt x="3326459" y="146756"/>
                  </a:cubicBezTo>
                  <a:cubicBezTo>
                    <a:pt x="3326459" y="227806"/>
                    <a:pt x="3235484" y="293511"/>
                    <a:pt x="3123259" y="293511"/>
                  </a:cubicBezTo>
                  <a:lnTo>
                    <a:pt x="203200" y="293511"/>
                  </a:lnTo>
                  <a:cubicBezTo>
                    <a:pt x="90976" y="293511"/>
                    <a:pt x="0" y="227806"/>
                    <a:pt x="0" y="146756"/>
                  </a:cubicBezTo>
                  <a:cubicBezTo>
                    <a:pt x="0" y="65705"/>
                    <a:pt x="90976" y="0"/>
                    <a:pt x="203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
            <p:cNvSpPr txBox="1"/>
            <p:nvPr/>
          </p:nvSpPr>
          <p:spPr>
            <a:xfrm>
              <a:off x="0" y="-66675"/>
              <a:ext cx="3326459" cy="360186"/>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3" name="Google Shape;93;p1"/>
          <p:cNvSpPr txBox="1"/>
          <p:nvPr/>
        </p:nvSpPr>
        <p:spPr>
          <a:xfrm>
            <a:off x="163425" y="3662350"/>
            <a:ext cx="17098200" cy="5912388"/>
          </a:xfrm>
          <a:prstGeom prst="rect">
            <a:avLst/>
          </a:prstGeom>
          <a:noFill/>
          <a:ln>
            <a:noFill/>
          </a:ln>
        </p:spPr>
        <p:txBody>
          <a:bodyPr spcFirstLastPara="1" wrap="square" lIns="0" tIns="0" rIns="0" bIns="0" anchor="t" anchorCtr="0">
            <a:spAutoFit/>
          </a:bodyPr>
          <a:lstStyle/>
          <a:p>
            <a:pPr marL="0" marR="0" lvl="0" indent="0" algn="l" rtl="0">
              <a:lnSpc>
                <a:spcPct val="113993"/>
              </a:lnSpc>
              <a:spcBef>
                <a:spcPts val="0"/>
              </a:spcBef>
              <a:spcAft>
                <a:spcPts val="0"/>
              </a:spcAft>
              <a:buNone/>
            </a:pPr>
            <a:r>
              <a:rPr lang="es-CO" sz="5617" b="1" i="0" u="none" strike="noStrike" cap="none" dirty="0">
                <a:solidFill>
                  <a:srgbClr val="000000"/>
                </a:solidFill>
                <a:latin typeface="Oswald"/>
                <a:ea typeface="Oswald"/>
                <a:cs typeface="Oswald"/>
                <a:sym typeface="Oswald"/>
              </a:rPr>
              <a:t>MELI </a:t>
            </a:r>
          </a:p>
          <a:p>
            <a:pPr marL="0" marR="0" lvl="0" indent="0" algn="l" rtl="0">
              <a:lnSpc>
                <a:spcPct val="113993"/>
              </a:lnSpc>
              <a:spcBef>
                <a:spcPts val="0"/>
              </a:spcBef>
              <a:spcAft>
                <a:spcPts val="0"/>
              </a:spcAft>
              <a:buNone/>
            </a:pPr>
            <a:r>
              <a:rPr lang="es-CO" sz="5617" b="1" dirty="0">
                <a:latin typeface="Oswald"/>
                <a:sym typeface="Oswald"/>
              </a:rPr>
              <a:t>Data </a:t>
            </a:r>
            <a:r>
              <a:rPr lang="es-CO" sz="5617" b="1" dirty="0" err="1">
                <a:latin typeface="Oswald"/>
                <a:sym typeface="Oswald"/>
              </a:rPr>
              <a:t>Science</a:t>
            </a:r>
            <a:r>
              <a:rPr lang="es-CO" sz="5617" b="1" dirty="0">
                <a:latin typeface="Oswald"/>
                <a:sym typeface="Oswald"/>
              </a:rPr>
              <a:t> </a:t>
            </a:r>
            <a:r>
              <a:rPr lang="es-CO" sz="5617" b="1" dirty="0" err="1">
                <a:latin typeface="Oswald"/>
                <a:sym typeface="Oswald"/>
              </a:rPr>
              <a:t>Challenge</a:t>
            </a:r>
            <a:endParaRPr lang="es-CO" sz="5617" b="1" dirty="0">
              <a:latin typeface="Oswald"/>
              <a:sym typeface="Oswald"/>
            </a:endParaRPr>
          </a:p>
          <a:p>
            <a:pPr marL="0" marR="0" lvl="0" indent="0" algn="l" rtl="0">
              <a:lnSpc>
                <a:spcPct val="113993"/>
              </a:lnSpc>
              <a:spcBef>
                <a:spcPts val="0"/>
              </a:spcBef>
              <a:spcAft>
                <a:spcPts val="0"/>
              </a:spcAft>
              <a:buNone/>
            </a:pPr>
            <a:r>
              <a:rPr lang="es-CO" sz="5617" b="1" dirty="0">
                <a:latin typeface="Oswald"/>
                <a:sym typeface="Oswald"/>
              </a:rPr>
              <a:t>Data &amp; </a:t>
            </a:r>
            <a:r>
              <a:rPr lang="es-CO" sz="5617" b="1" dirty="0" err="1">
                <a:latin typeface="Oswald"/>
                <a:sym typeface="Oswald"/>
              </a:rPr>
              <a:t>Analytics</a:t>
            </a:r>
            <a:endParaRPr lang="es-CO" sz="5617" b="1" dirty="0">
              <a:latin typeface="Oswald"/>
              <a:sym typeface="Oswald"/>
            </a:endParaRPr>
          </a:p>
          <a:p>
            <a:pPr marL="0" marR="0" lvl="0" indent="0" algn="l" rtl="0">
              <a:lnSpc>
                <a:spcPct val="113993"/>
              </a:lnSpc>
              <a:spcBef>
                <a:spcPts val="0"/>
              </a:spcBef>
              <a:spcAft>
                <a:spcPts val="0"/>
              </a:spcAft>
              <a:buNone/>
            </a:pPr>
            <a:r>
              <a:rPr lang="es-CO" sz="5617" b="1" dirty="0">
                <a:latin typeface="Oswald"/>
                <a:sym typeface="Oswald"/>
              </a:rPr>
              <a:t>Santiago Tovar Perilla</a:t>
            </a:r>
          </a:p>
          <a:p>
            <a:pPr marL="0" marR="0" lvl="0" indent="0" algn="l" rtl="0">
              <a:lnSpc>
                <a:spcPct val="113993"/>
              </a:lnSpc>
              <a:spcBef>
                <a:spcPts val="0"/>
              </a:spcBef>
              <a:spcAft>
                <a:spcPts val="0"/>
              </a:spcAft>
              <a:buNone/>
            </a:pPr>
            <a:r>
              <a:rPr lang="es-CO" sz="5617" b="1" dirty="0">
                <a:latin typeface="Oswald"/>
                <a:sym typeface="Oswald"/>
              </a:rPr>
              <a:t>Científico de Datos</a:t>
            </a:r>
            <a:endParaRPr dirty="0"/>
          </a:p>
          <a:p>
            <a:pPr marL="0" marR="0" lvl="0" indent="0" algn="ctr" rtl="0">
              <a:lnSpc>
                <a:spcPct val="113993"/>
              </a:lnSpc>
              <a:spcBef>
                <a:spcPts val="0"/>
              </a:spcBef>
              <a:spcAft>
                <a:spcPts val="0"/>
              </a:spcAft>
              <a:buNone/>
            </a:pPr>
            <a:endParaRPr sz="5617" b="1" i="0" u="none" strike="noStrike" cap="none" dirty="0">
              <a:solidFill>
                <a:srgbClr val="000000"/>
              </a:solidFill>
              <a:latin typeface="Oswald"/>
              <a:ea typeface="Oswald"/>
              <a:cs typeface="Oswald"/>
              <a:sym typeface="Oswald"/>
            </a:endParaRPr>
          </a:p>
        </p:txBody>
      </p:sp>
      <p:cxnSp>
        <p:nvCxnSpPr>
          <p:cNvPr id="94" name="Google Shape;94;p1"/>
          <p:cNvCxnSpPr/>
          <p:nvPr/>
        </p:nvCxnSpPr>
        <p:spPr>
          <a:xfrm>
            <a:off x="-428625" y="3501989"/>
            <a:ext cx="6492240" cy="0"/>
          </a:xfrm>
          <a:prstGeom prst="straightConnector1">
            <a:avLst/>
          </a:prstGeom>
          <a:noFill/>
          <a:ln w="38100" cap="flat" cmpd="sng">
            <a:solidFill>
              <a:srgbClr val="000000"/>
            </a:solidFill>
            <a:prstDash val="solid"/>
            <a:round/>
            <a:headEnd type="none" w="sm" len="sm"/>
            <a:tailEnd type="oval" w="lg" len="lg"/>
          </a:ln>
        </p:spPr>
      </p:cxnSp>
      <p:cxnSp>
        <p:nvCxnSpPr>
          <p:cNvPr id="95" name="Google Shape;95;p1"/>
          <p:cNvCxnSpPr/>
          <p:nvPr/>
        </p:nvCxnSpPr>
        <p:spPr>
          <a:xfrm>
            <a:off x="12471329" y="7739549"/>
            <a:ext cx="6492240" cy="0"/>
          </a:xfrm>
          <a:prstGeom prst="straightConnector1">
            <a:avLst/>
          </a:prstGeom>
          <a:noFill/>
          <a:ln w="38100" cap="flat" cmpd="sng">
            <a:solidFill>
              <a:srgbClr val="000000"/>
            </a:solidFill>
            <a:prstDash val="solid"/>
            <a:round/>
            <a:headEnd type="oval" w="lg" len="lg"/>
            <a:tailEnd type="none" w="sm" len="sm"/>
          </a:ln>
        </p:spPr>
      </p:cxnSp>
      <p:grpSp>
        <p:nvGrpSpPr>
          <p:cNvPr id="96" name="Google Shape;96;p1"/>
          <p:cNvGrpSpPr/>
          <p:nvPr/>
        </p:nvGrpSpPr>
        <p:grpSpPr>
          <a:xfrm rot="-5400000">
            <a:off x="9766774" y="5394544"/>
            <a:ext cx="6274827" cy="12450233"/>
            <a:chOff x="0" y="0"/>
            <a:chExt cx="3166110" cy="6282055"/>
          </a:xfrm>
          <a:solidFill>
            <a:srgbClr val="002F6E"/>
          </a:solidFill>
        </p:grpSpPr>
        <p:sp>
          <p:nvSpPr>
            <p:cNvPr id="97" name="Google Shape;97;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grp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 name="Google Shape;99;p1"/>
          <p:cNvGrpSpPr/>
          <p:nvPr/>
        </p:nvGrpSpPr>
        <p:grpSpPr>
          <a:xfrm rot="5400000">
            <a:off x="2154253" y="-6869939"/>
            <a:ext cx="6274827" cy="12450233"/>
            <a:chOff x="0" y="0"/>
            <a:chExt cx="3166110" cy="6282055"/>
          </a:xfrm>
          <a:solidFill>
            <a:srgbClr val="FFE900"/>
          </a:solidFill>
        </p:grpSpPr>
        <p:sp>
          <p:nvSpPr>
            <p:cNvPr id="100" name="Google Shape;100;p1"/>
            <p:cNvSpPr/>
            <p:nvPr/>
          </p:nvSpPr>
          <p:spPr>
            <a:xfrm>
              <a:off x="4318" y="4318"/>
              <a:ext cx="3157347" cy="6273419"/>
            </a:xfrm>
            <a:custGeom>
              <a:avLst/>
              <a:gdLst/>
              <a:ahLst/>
              <a:cxnLst/>
              <a:rect l="l" t="t" r="r" b="b"/>
              <a:pathLst>
                <a:path w="3157347" h="6273419" extrusionOk="0">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grp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
            <p:cNvSpPr/>
            <p:nvPr/>
          </p:nvSpPr>
          <p:spPr>
            <a:xfrm>
              <a:off x="0" y="0"/>
              <a:ext cx="3166110" cy="6282055"/>
            </a:xfrm>
            <a:custGeom>
              <a:avLst/>
              <a:gdLst/>
              <a:ahLst/>
              <a:cxnLst/>
              <a:rect l="l" t="t" r="r" b="b"/>
              <a:pathLst>
                <a:path w="3166110" h="6282055" extrusionOk="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descr="Mercadolibre Logo - PNG y Vector">
            <a:extLst>
              <a:ext uri="{FF2B5EF4-FFF2-40B4-BE49-F238E27FC236}">
                <a16:creationId xmlns:a16="http://schemas.microsoft.com/office/drawing/2014/main" id="{DDC722EA-C2DC-4998-9D28-58D06E2F2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07"/>
        <p:cNvGrpSpPr/>
        <p:nvPr/>
      </p:nvGrpSpPr>
      <p:grpSpPr>
        <a:xfrm>
          <a:off x="0" y="0"/>
          <a:ext cx="0" cy="0"/>
          <a:chOff x="0" y="0"/>
          <a:chExt cx="0" cy="0"/>
        </a:xfrm>
      </p:grpSpPr>
      <p:sp>
        <p:nvSpPr>
          <p:cNvPr id="27" name="Google Shape;152;p4">
            <a:extLst>
              <a:ext uri="{FF2B5EF4-FFF2-40B4-BE49-F238E27FC236}">
                <a16:creationId xmlns:a16="http://schemas.microsoft.com/office/drawing/2014/main" id="{9F22B4E2-4603-4D33-95CD-46901B104D06}"/>
              </a:ext>
            </a:extLst>
          </p:cNvPr>
          <p:cNvSpPr/>
          <p:nvPr/>
        </p:nvSpPr>
        <p:spPr>
          <a:xfrm>
            <a:off x="0" y="-1"/>
            <a:ext cx="18287996" cy="4042651"/>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418" name="Google Shape;418;g2d54f33f8c9_5_516"/>
          <p:cNvSpPr txBox="1"/>
          <p:nvPr/>
        </p:nvSpPr>
        <p:spPr>
          <a:xfrm>
            <a:off x="885925" y="664922"/>
            <a:ext cx="13104000"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dirty="0" err="1">
                <a:solidFill>
                  <a:srgbClr val="002F6E"/>
                </a:solidFill>
                <a:latin typeface="Oswald"/>
                <a:ea typeface="Oswald"/>
                <a:cs typeface="Oswald"/>
                <a:sym typeface="Oswald"/>
              </a:rPr>
              <a:t>Elección</a:t>
            </a:r>
            <a:r>
              <a:rPr lang="en-US" sz="8000" dirty="0">
                <a:solidFill>
                  <a:srgbClr val="002F6E"/>
                </a:solidFill>
                <a:latin typeface="Oswald"/>
                <a:ea typeface="Oswald"/>
                <a:cs typeface="Oswald"/>
                <a:sym typeface="Oswald"/>
              </a:rPr>
              <a:t> </a:t>
            </a:r>
            <a:r>
              <a:rPr lang="en-US" sz="8000" dirty="0" err="1">
                <a:solidFill>
                  <a:srgbClr val="002F6E"/>
                </a:solidFill>
                <a:latin typeface="Oswald"/>
                <a:ea typeface="Oswald"/>
                <a:cs typeface="Oswald"/>
                <a:sym typeface="Oswald"/>
              </a:rPr>
              <a:t>inicial</a:t>
            </a:r>
            <a:r>
              <a:rPr lang="en-US" sz="8000" dirty="0">
                <a:solidFill>
                  <a:srgbClr val="002F6E"/>
                </a:solidFill>
                <a:latin typeface="Oswald"/>
                <a:ea typeface="Oswald"/>
                <a:cs typeface="Oswald"/>
                <a:sym typeface="Oswald"/>
              </a:rPr>
              <a:t> de variables</a:t>
            </a:r>
            <a:endParaRPr sz="1400" dirty="0">
              <a:solidFill>
                <a:srgbClr val="002F6E"/>
              </a:solidFill>
            </a:endParaRPr>
          </a:p>
        </p:txBody>
      </p:sp>
      <p:sp>
        <p:nvSpPr>
          <p:cNvPr id="419" name="Google Shape;419;g2d54f33f8c9_5_516"/>
          <p:cNvSpPr txBox="1"/>
          <p:nvPr/>
        </p:nvSpPr>
        <p:spPr>
          <a:xfrm>
            <a:off x="885925" y="2102711"/>
            <a:ext cx="16659000" cy="1606594"/>
          </a:xfrm>
          <a:prstGeom prst="rect">
            <a:avLst/>
          </a:prstGeom>
          <a:noFill/>
          <a:ln>
            <a:noFill/>
          </a:ln>
        </p:spPr>
        <p:txBody>
          <a:bodyPr spcFirstLastPara="1" wrap="square" lIns="0" tIns="0" rIns="0" bIns="0" anchor="t" anchorCtr="0">
            <a:spAutoFit/>
          </a:bodyPr>
          <a:lstStyle/>
          <a:p>
            <a:pPr marL="0" lvl="0" indent="0" algn="just" rtl="0">
              <a:lnSpc>
                <a:spcPct val="145018"/>
              </a:lnSpc>
              <a:spcBef>
                <a:spcPts val="0"/>
              </a:spcBef>
              <a:spcAft>
                <a:spcPts val="0"/>
              </a:spcAft>
              <a:buClr>
                <a:schemeClr val="dk1"/>
              </a:buClr>
              <a:buSzPts val="1200"/>
              <a:buFont typeface="Arial"/>
              <a:buNone/>
            </a:pPr>
            <a:r>
              <a:rPr lang="es-ES" sz="2400" dirty="0">
                <a:solidFill>
                  <a:srgbClr val="002F6E"/>
                </a:solidFill>
              </a:rPr>
              <a:t>En el contexto del </a:t>
            </a:r>
            <a:r>
              <a:rPr lang="es-ES" sz="2400" dirty="0" err="1">
                <a:solidFill>
                  <a:srgbClr val="002F6E"/>
                </a:solidFill>
              </a:rPr>
              <a:t>challenge</a:t>
            </a:r>
            <a:r>
              <a:rPr lang="es-ES" sz="2400" dirty="0">
                <a:solidFill>
                  <a:srgbClr val="002F6E"/>
                </a:solidFill>
              </a:rPr>
              <a:t>, el objetivo es identificar y agrupar productos similares o idénticos en el </a:t>
            </a:r>
            <a:r>
              <a:rPr lang="es-ES" sz="2400" dirty="0" err="1">
                <a:solidFill>
                  <a:srgbClr val="002F6E"/>
                </a:solidFill>
              </a:rPr>
              <a:t>marketplace</a:t>
            </a:r>
            <a:r>
              <a:rPr lang="es-ES" sz="2400" dirty="0">
                <a:solidFill>
                  <a:srgbClr val="002F6E"/>
                </a:solidFill>
              </a:rPr>
              <a:t>. Para ello, se recomienda centrarse en los campos que permiten realizar comparaciones tanto desde el punto de vista textual como visual, y que aporten atributos relevantes del producto.</a:t>
            </a:r>
          </a:p>
        </p:txBody>
      </p:sp>
      <p:sp>
        <p:nvSpPr>
          <p:cNvPr id="420" name="Google Shape;420;g2d54f33f8c9_5_516"/>
          <p:cNvSpPr txBox="1"/>
          <p:nvPr/>
        </p:nvSpPr>
        <p:spPr>
          <a:xfrm>
            <a:off x="315857" y="5665582"/>
            <a:ext cx="3808800" cy="1324722"/>
          </a:xfrm>
          <a:prstGeom prst="rect">
            <a:avLst/>
          </a:prstGeom>
          <a:noFill/>
          <a:ln>
            <a:noFill/>
          </a:ln>
        </p:spPr>
        <p:txBody>
          <a:bodyPr spcFirstLastPara="1" wrap="square" lIns="0" tIns="0" rIns="0" bIns="0" anchor="t" anchorCtr="0">
            <a:spAutoFit/>
          </a:bodyPr>
          <a:lstStyle/>
          <a:p>
            <a:pPr marL="0" marR="0" lvl="0" indent="0" algn="ctr" rtl="0">
              <a:lnSpc>
                <a:spcPct val="131034"/>
              </a:lnSpc>
              <a:spcBef>
                <a:spcPts val="0"/>
              </a:spcBef>
              <a:spcAft>
                <a:spcPts val="0"/>
              </a:spcAft>
              <a:buNone/>
            </a:pPr>
            <a:r>
              <a:rPr lang="es-ES" sz="1643" dirty="0">
                <a:latin typeface="Montserrat"/>
                <a:ea typeface="Montserrat"/>
                <a:cs typeface="Montserrat"/>
                <a:sym typeface="Montserrat"/>
              </a:rPr>
              <a:t>Contiene el título original del producto, que es esencial para evaluar la descripción y detectar similitudes semánticas. </a:t>
            </a:r>
            <a:endParaRPr lang="es-ES" sz="1100" dirty="0"/>
          </a:p>
        </p:txBody>
      </p:sp>
      <p:sp>
        <p:nvSpPr>
          <p:cNvPr id="421" name="Google Shape;421;g2d54f33f8c9_5_516"/>
          <p:cNvSpPr txBox="1"/>
          <p:nvPr/>
        </p:nvSpPr>
        <p:spPr>
          <a:xfrm>
            <a:off x="1998100" y="4813398"/>
            <a:ext cx="3492300" cy="431978"/>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143" b="1" dirty="0">
                <a:solidFill>
                  <a:schemeClr val="dk1"/>
                </a:solidFill>
                <a:latin typeface="Montserrat"/>
                <a:sym typeface="Montserrat"/>
              </a:rPr>
              <a:t>title</a:t>
            </a:r>
            <a:endParaRPr sz="1600" b="1" dirty="0"/>
          </a:p>
        </p:txBody>
      </p:sp>
      <p:cxnSp>
        <p:nvCxnSpPr>
          <p:cNvPr id="422" name="Google Shape;422;g2d54f33f8c9_5_516"/>
          <p:cNvCxnSpPr/>
          <p:nvPr/>
        </p:nvCxnSpPr>
        <p:spPr>
          <a:xfrm rot="-5397367">
            <a:off x="1499968" y="7549590"/>
            <a:ext cx="6266702" cy="0"/>
          </a:xfrm>
          <a:prstGeom prst="straightConnector1">
            <a:avLst/>
          </a:prstGeom>
          <a:noFill/>
          <a:ln w="9525" cap="flat" cmpd="sng">
            <a:solidFill>
              <a:srgbClr val="000000"/>
            </a:solidFill>
            <a:prstDash val="solid"/>
            <a:round/>
            <a:headEnd type="none" w="sm" len="sm"/>
            <a:tailEnd type="none" w="sm" len="sm"/>
          </a:ln>
        </p:spPr>
      </p:cxnSp>
      <p:cxnSp>
        <p:nvCxnSpPr>
          <p:cNvPr id="423" name="Google Shape;423;g2d54f33f8c9_5_516"/>
          <p:cNvCxnSpPr/>
          <p:nvPr/>
        </p:nvCxnSpPr>
        <p:spPr>
          <a:xfrm rot="-5397367">
            <a:off x="5818149" y="7589627"/>
            <a:ext cx="6266702" cy="0"/>
          </a:xfrm>
          <a:prstGeom prst="straightConnector1">
            <a:avLst/>
          </a:prstGeom>
          <a:noFill/>
          <a:ln w="9525" cap="flat" cmpd="sng">
            <a:solidFill>
              <a:srgbClr val="000000"/>
            </a:solidFill>
            <a:prstDash val="solid"/>
            <a:round/>
            <a:headEnd type="none" w="sm" len="sm"/>
            <a:tailEnd type="none" w="sm" len="sm"/>
          </a:ln>
        </p:spPr>
      </p:cxnSp>
      <p:cxnSp>
        <p:nvCxnSpPr>
          <p:cNvPr id="424" name="Google Shape;424;g2d54f33f8c9_5_516"/>
          <p:cNvCxnSpPr/>
          <p:nvPr/>
        </p:nvCxnSpPr>
        <p:spPr>
          <a:xfrm rot="-5397367">
            <a:off x="10406479" y="7589615"/>
            <a:ext cx="6266702" cy="0"/>
          </a:xfrm>
          <a:prstGeom prst="straightConnector1">
            <a:avLst/>
          </a:prstGeom>
          <a:noFill/>
          <a:ln w="9525" cap="flat" cmpd="sng">
            <a:solidFill>
              <a:srgbClr val="000000"/>
            </a:solidFill>
            <a:prstDash val="solid"/>
            <a:round/>
            <a:headEnd type="none" w="sm" len="sm"/>
            <a:tailEnd type="none" w="sm" len="sm"/>
          </a:ln>
        </p:spPr>
      </p:cxnSp>
      <p:sp>
        <p:nvSpPr>
          <p:cNvPr id="425" name="Google Shape;425;g2d54f33f8c9_5_516"/>
          <p:cNvSpPr txBox="1"/>
          <p:nvPr/>
        </p:nvSpPr>
        <p:spPr>
          <a:xfrm>
            <a:off x="5047155" y="5638007"/>
            <a:ext cx="3299400" cy="2980624"/>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Contiene información adicional relevante (como marca, modelo, etc.) que puede ser crucial para confirmar la similitud entre productos, especialmente cuando los títulos pueden variar ligeramente.</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6" name="Google Shape;426;g2d54f33f8c9_5_516"/>
          <p:cNvSpPr txBox="1"/>
          <p:nvPr/>
        </p:nvSpPr>
        <p:spPr>
          <a:xfrm>
            <a:off x="4535364" y="4742661"/>
            <a:ext cx="4322981"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100"/>
              <a:buNone/>
            </a:pPr>
            <a:r>
              <a:rPr lang="en-US" sz="2200" b="1" dirty="0">
                <a:solidFill>
                  <a:schemeClr val="dk1"/>
                </a:solidFill>
                <a:latin typeface="Montserrat"/>
                <a:ea typeface="Montserrat"/>
                <a:cs typeface="Montserrat"/>
                <a:sym typeface="Montserrat"/>
              </a:rPr>
              <a:t>attributes</a:t>
            </a:r>
            <a:endParaRPr lang="en-US" sz="2200" b="1" dirty="0"/>
          </a:p>
        </p:txBody>
      </p:sp>
      <p:sp>
        <p:nvSpPr>
          <p:cNvPr id="427" name="Google Shape;427;g2d54f33f8c9_5_516"/>
          <p:cNvSpPr txBox="1"/>
          <p:nvPr/>
        </p:nvSpPr>
        <p:spPr>
          <a:xfrm>
            <a:off x="9399957" y="5665582"/>
            <a:ext cx="3574500" cy="198708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Proporciona la URL de la imagen principal del producto, la cual se utilizará para el análisis visual mediante la extracción de </a:t>
            </a:r>
            <a:r>
              <a:rPr lang="es-ES" sz="1643" dirty="0" err="1">
                <a:latin typeface="Montserrat"/>
                <a:ea typeface="Montserrat"/>
                <a:cs typeface="Montserrat"/>
                <a:sym typeface="Montserrat"/>
              </a:rPr>
              <a:t>features</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8" name="Google Shape;428;g2d54f33f8c9_5_516"/>
          <p:cNvSpPr txBox="1"/>
          <p:nvPr/>
        </p:nvSpPr>
        <p:spPr>
          <a:xfrm>
            <a:off x="8949100" y="4818160"/>
            <a:ext cx="4867500" cy="389337"/>
          </a:xfrm>
          <a:prstGeom prst="rect">
            <a:avLst/>
          </a:prstGeom>
          <a:noFill/>
          <a:ln>
            <a:noFill/>
          </a:ln>
        </p:spPr>
        <p:txBody>
          <a:bodyPr spcFirstLastPara="1" wrap="square" lIns="0" tIns="0" rIns="0" bIns="0" anchor="t" anchorCtr="0">
            <a:spAutoFit/>
          </a:bodyPr>
          <a:lstStyle/>
          <a:p>
            <a:pPr marL="0" marR="0" lvl="0" indent="0" algn="ctr"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thumbnail</a:t>
            </a:r>
            <a:endParaRPr lang="es-ES" sz="2200" b="1" dirty="0">
              <a:solidFill>
                <a:schemeClr val="dk1"/>
              </a:solidFill>
              <a:latin typeface="Montserrat"/>
              <a:ea typeface="Montserrat"/>
              <a:cs typeface="Montserrat"/>
              <a:sym typeface="Montserrat"/>
            </a:endParaRPr>
          </a:p>
        </p:txBody>
      </p:sp>
      <p:sp>
        <p:nvSpPr>
          <p:cNvPr id="429" name="Google Shape;429;g2d54f33f8c9_5_516"/>
          <p:cNvSpPr txBox="1"/>
          <p:nvPr/>
        </p:nvSpPr>
        <p:spPr>
          <a:xfrm>
            <a:off x="13933663" y="5469727"/>
            <a:ext cx="3910800" cy="171643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El precio es un dato útil para filtrar o agrupar productos, ya que productos similares suelen tener rangos de precio cercanos. </a:t>
            </a:r>
            <a:endParaRPr sz="19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943" dirty="0">
              <a:latin typeface="Montserrat"/>
              <a:ea typeface="Montserrat"/>
              <a:cs typeface="Montserrat"/>
              <a:sym typeface="Montserrat"/>
            </a:endParaRPr>
          </a:p>
        </p:txBody>
      </p:sp>
      <p:sp>
        <p:nvSpPr>
          <p:cNvPr id="430" name="Google Shape;430;g2d54f33f8c9_5_516"/>
          <p:cNvSpPr txBox="1"/>
          <p:nvPr/>
        </p:nvSpPr>
        <p:spPr>
          <a:xfrm>
            <a:off x="15668244" y="4839308"/>
            <a:ext cx="4352439"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price</a:t>
            </a:r>
            <a:endParaRPr lang="es-ES" sz="2200" b="1" dirty="0">
              <a:solidFill>
                <a:schemeClr val="dk1"/>
              </a:solidFill>
              <a:latin typeface="Montserrat"/>
              <a:ea typeface="Montserrat"/>
              <a:cs typeface="Montserrat"/>
              <a:sym typeface="Montserrat"/>
            </a:endParaRPr>
          </a:p>
        </p:txBody>
      </p:sp>
      <p:pic>
        <p:nvPicPr>
          <p:cNvPr id="25" name="Picture 2" descr="Mercadolibre Logo - PNG y Vector">
            <a:extLst>
              <a:ext uri="{FF2B5EF4-FFF2-40B4-BE49-F238E27FC236}">
                <a16:creationId xmlns:a16="http://schemas.microsoft.com/office/drawing/2014/main" id="{A178B5A2-FC1B-41B1-A0AB-014513A27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32"/>
        <p:cNvGrpSpPr/>
        <p:nvPr/>
      </p:nvGrpSpPr>
      <p:grpSpPr>
        <a:xfrm>
          <a:off x="0" y="0"/>
          <a:ext cx="0" cy="0"/>
          <a:chOff x="0" y="0"/>
          <a:chExt cx="0" cy="0"/>
        </a:xfrm>
      </p:grpSpPr>
      <p:sp>
        <p:nvSpPr>
          <p:cNvPr id="344" name="Google Shape;344;g2d54f33f8c9_5_377"/>
          <p:cNvSpPr txBox="1"/>
          <p:nvPr/>
        </p:nvSpPr>
        <p:spPr>
          <a:xfrm>
            <a:off x="14644600" y="2148000"/>
            <a:ext cx="3388200" cy="461700"/>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1200"/>
              </a:spcBef>
              <a:spcAft>
                <a:spcPts val="1200"/>
              </a:spcAft>
              <a:buNone/>
            </a:pPr>
            <a:endParaRPr sz="1800"/>
          </a:p>
        </p:txBody>
      </p:sp>
      <p:pic>
        <p:nvPicPr>
          <p:cNvPr id="17" name="Picture 2" descr="Mercadolibre Logo - PNG y Vector">
            <a:extLst>
              <a:ext uri="{FF2B5EF4-FFF2-40B4-BE49-F238E27FC236}">
                <a16:creationId xmlns:a16="http://schemas.microsoft.com/office/drawing/2014/main" id="{BEDB2D83-6486-4DC3-AC80-2870B0FB4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04D45B5-69F3-4B37-BE78-E1A029EAF91B}"/>
              </a:ext>
            </a:extLst>
          </p:cNvPr>
          <p:cNvPicPr>
            <a:picLocks noChangeAspect="1"/>
          </p:cNvPicPr>
          <p:nvPr/>
        </p:nvPicPr>
        <p:blipFill>
          <a:blip r:embed="rId4"/>
          <a:stretch>
            <a:fillRect/>
          </a:stretch>
        </p:blipFill>
        <p:spPr>
          <a:xfrm>
            <a:off x="6410772" y="2519250"/>
            <a:ext cx="9429750" cy="5619750"/>
          </a:xfrm>
          <a:prstGeom prst="rect">
            <a:avLst/>
          </a:prstGeom>
        </p:spPr>
      </p:pic>
      <p:grpSp>
        <p:nvGrpSpPr>
          <p:cNvPr id="22" name="Google Shape;315;g2d54f33f8c9_5_360">
            <a:extLst>
              <a:ext uri="{FF2B5EF4-FFF2-40B4-BE49-F238E27FC236}">
                <a16:creationId xmlns:a16="http://schemas.microsoft.com/office/drawing/2014/main" id="{8C64CFEE-8F7E-4FD1-8194-A8A79F2685A9}"/>
              </a:ext>
            </a:extLst>
          </p:cNvPr>
          <p:cNvGrpSpPr/>
          <p:nvPr/>
        </p:nvGrpSpPr>
        <p:grpSpPr>
          <a:xfrm>
            <a:off x="705964" y="2712451"/>
            <a:ext cx="4673253" cy="5315181"/>
            <a:chOff x="0" y="929638"/>
            <a:chExt cx="17295532" cy="50814344"/>
          </a:xfrm>
        </p:grpSpPr>
        <p:sp>
          <p:nvSpPr>
            <p:cNvPr id="23" name="Google Shape;316;g2d54f33f8c9_5_360">
              <a:extLst>
                <a:ext uri="{FF2B5EF4-FFF2-40B4-BE49-F238E27FC236}">
                  <a16:creationId xmlns:a16="http://schemas.microsoft.com/office/drawing/2014/main" id="{A877C819-9F36-400A-BB2C-6E948DCF3609}"/>
                </a:ext>
              </a:extLst>
            </p:cNvPr>
            <p:cNvSpPr txBox="1"/>
            <p:nvPr/>
          </p:nvSpPr>
          <p:spPr>
            <a:xfrm>
              <a:off x="1565333" y="6254255"/>
              <a:ext cx="15730199" cy="45489727"/>
            </a:xfrm>
            <a:prstGeom prst="rect">
              <a:avLst/>
            </a:prstGeom>
            <a:noFill/>
            <a:ln>
              <a:noFill/>
            </a:ln>
          </p:spPr>
          <p:txBody>
            <a:bodyPr spcFirstLastPara="1" wrap="square" lIns="0" tIns="0" rIns="0" bIns="0" anchor="t" anchorCtr="0">
              <a:spAutoFit/>
            </a:bodyPr>
            <a:lstStyle/>
            <a:p>
              <a:pPr>
                <a:lnSpc>
                  <a:spcPct val="115000"/>
                </a:lnSpc>
                <a:buSzPts val="1200"/>
              </a:pPr>
              <a:r>
                <a:rPr lang="es-CO" sz="8000" dirty="0">
                  <a:solidFill>
                    <a:srgbClr val="002F6E"/>
                  </a:solidFill>
                  <a:latin typeface="Oswald"/>
                </a:rPr>
                <a:t>Exploración de Atributos</a:t>
              </a:r>
              <a:endParaRPr sz="8000" dirty="0">
                <a:solidFill>
                  <a:srgbClr val="002F6E"/>
                </a:solidFill>
                <a:latin typeface="Oswald"/>
              </a:endParaRPr>
            </a:p>
            <a:p>
              <a:pPr marL="0" marR="0" lvl="0" indent="0" algn="l" rtl="0">
                <a:lnSpc>
                  <a:spcPct val="145008"/>
                </a:lnSpc>
                <a:spcBef>
                  <a:spcPts val="1200"/>
                </a:spcBef>
                <a:spcAft>
                  <a:spcPts val="0"/>
                </a:spcAft>
                <a:buNone/>
              </a:pPr>
              <a:endParaRPr sz="1600" dirty="0"/>
            </a:p>
          </p:txBody>
        </p:sp>
        <p:sp>
          <p:nvSpPr>
            <p:cNvPr id="24" name="Google Shape;317;g2d54f33f8c9_5_360">
              <a:extLst>
                <a:ext uri="{FF2B5EF4-FFF2-40B4-BE49-F238E27FC236}">
                  <a16:creationId xmlns:a16="http://schemas.microsoft.com/office/drawing/2014/main" id="{52325A11-6483-46A0-8363-C100830E9FA7}"/>
                </a:ext>
              </a:extLst>
            </p:cNvPr>
            <p:cNvSpPr txBox="1"/>
            <p:nvPr/>
          </p:nvSpPr>
          <p:spPr>
            <a:xfrm>
              <a:off x="0" y="929638"/>
              <a:ext cx="14310600" cy="2060100"/>
            </a:xfrm>
            <a:prstGeom prst="rect">
              <a:avLst/>
            </a:prstGeom>
            <a:noFill/>
            <a:ln>
              <a:noFill/>
            </a:ln>
          </p:spPr>
          <p:txBody>
            <a:bodyPr spcFirstLastPara="1" wrap="square" lIns="0" tIns="0" rIns="0" bIns="0" anchor="t" anchorCtr="0">
              <a:spAutoFit/>
            </a:bodyPr>
            <a:lstStyle/>
            <a:p>
              <a:pPr marL="0" marR="0" lvl="0" indent="0" algn="l" rtl="0">
                <a:lnSpc>
                  <a:spcPct val="131019"/>
                </a:lnSpc>
                <a:spcBef>
                  <a:spcPts val="0"/>
                </a:spcBef>
                <a:spcAft>
                  <a:spcPts val="0"/>
                </a:spcAft>
                <a:buNone/>
              </a:pPr>
              <a:endParaRPr sz="1400"/>
            </a:p>
          </p:txBody>
        </p:sp>
      </p:grpSp>
      <p:sp>
        <p:nvSpPr>
          <p:cNvPr id="6" name="Elipse 5">
            <a:extLst>
              <a:ext uri="{FF2B5EF4-FFF2-40B4-BE49-F238E27FC236}">
                <a16:creationId xmlns:a16="http://schemas.microsoft.com/office/drawing/2014/main" id="{BF630EAF-1100-4B91-AF34-1FE96B7F0DBF}"/>
              </a:ext>
            </a:extLst>
          </p:cNvPr>
          <p:cNvSpPr/>
          <p:nvPr/>
        </p:nvSpPr>
        <p:spPr>
          <a:xfrm>
            <a:off x="6573078" y="5830957"/>
            <a:ext cx="4929809" cy="2570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282387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Preprocesamiento y exploración</a:t>
            </a: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31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4031510"/>
            <a:chOff x="0" y="38100"/>
            <a:chExt cx="7810500" cy="5375347"/>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Marcas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2466060"/>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Eliminar Espacios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Conversión a Minúsculas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Acentos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Unificación mediante Diccionario de Sinónimos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9D49D463-F945-4987-A78E-4EE37E4D561E}"/>
              </a:ext>
            </a:extLst>
          </p:cNvPr>
          <p:cNvPicPr>
            <a:picLocks noChangeAspect="1"/>
          </p:cNvPicPr>
          <p:nvPr/>
        </p:nvPicPr>
        <p:blipFill>
          <a:blip r:embed="rId4"/>
          <a:stretch>
            <a:fillRect/>
          </a:stretch>
        </p:blipFill>
        <p:spPr>
          <a:xfrm>
            <a:off x="8256104" y="1731749"/>
            <a:ext cx="8115745" cy="4841547"/>
          </a:xfrm>
          <a:prstGeom prst="rect">
            <a:avLst/>
          </a:prstGeom>
        </p:spPr>
      </p:pic>
      <p:pic>
        <p:nvPicPr>
          <p:cNvPr id="4" name="Imagen 3">
            <a:extLst>
              <a:ext uri="{FF2B5EF4-FFF2-40B4-BE49-F238E27FC236}">
                <a16:creationId xmlns:a16="http://schemas.microsoft.com/office/drawing/2014/main" id="{29E817AD-BFD7-45BF-808F-08214CAB261E}"/>
              </a:ext>
            </a:extLst>
          </p:cNvPr>
          <p:cNvPicPr>
            <a:picLocks noChangeAspect="1"/>
          </p:cNvPicPr>
          <p:nvPr/>
        </p:nvPicPr>
        <p:blipFill>
          <a:blip r:embed="rId5"/>
          <a:stretch>
            <a:fillRect/>
          </a:stretch>
        </p:blipFill>
        <p:spPr>
          <a:xfrm>
            <a:off x="8521148" y="6873941"/>
            <a:ext cx="7850701" cy="3179663"/>
          </a:xfrm>
          <a:prstGeom prst="rect">
            <a:avLst/>
          </a:prstGeom>
        </p:spPr>
      </p:pic>
    </p:spTree>
    <p:extLst>
      <p:ext uri="{BB962C8B-B14F-4D97-AF65-F5344CB8AC3E}">
        <p14:creationId xmlns:p14="http://schemas.microsoft.com/office/powerpoint/2010/main" val="3147687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2921783"/>
            <a:chOff x="0" y="38100"/>
            <a:chExt cx="7810500" cy="3895711"/>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a:solidFill>
                    <a:srgbClr val="FFFDFD"/>
                  </a:solidFill>
                  <a:latin typeface="Oswald"/>
                  <a:ea typeface="Oswald"/>
                  <a:cs typeface="Oswald"/>
                  <a:sym typeface="Oswald"/>
                </a:rPr>
                <a:t>GTIN</a:t>
              </a:r>
              <a:endParaRPr lang="en-US"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986424"/>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Remover caracteres irrelevantes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Dividir múltiplos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703CCF40-EA8A-479F-AAC9-E4737A104976}"/>
              </a:ext>
            </a:extLst>
          </p:cNvPr>
          <p:cNvPicPr>
            <a:picLocks noChangeAspect="1"/>
          </p:cNvPicPr>
          <p:nvPr/>
        </p:nvPicPr>
        <p:blipFill>
          <a:blip r:embed="rId4"/>
          <a:stretch>
            <a:fillRect/>
          </a:stretch>
        </p:blipFill>
        <p:spPr>
          <a:xfrm>
            <a:off x="8456104" y="1577009"/>
            <a:ext cx="7789749" cy="4647070"/>
          </a:xfrm>
          <a:prstGeom prst="rect">
            <a:avLst/>
          </a:prstGeom>
        </p:spPr>
      </p:pic>
      <p:pic>
        <p:nvPicPr>
          <p:cNvPr id="7" name="Imagen 6">
            <a:extLst>
              <a:ext uri="{FF2B5EF4-FFF2-40B4-BE49-F238E27FC236}">
                <a16:creationId xmlns:a16="http://schemas.microsoft.com/office/drawing/2014/main" id="{4EDB4454-5F9D-42E4-AD00-B669295231A2}"/>
              </a:ext>
            </a:extLst>
          </p:cNvPr>
          <p:cNvPicPr>
            <a:picLocks noChangeAspect="1"/>
          </p:cNvPicPr>
          <p:nvPr/>
        </p:nvPicPr>
        <p:blipFill>
          <a:blip r:embed="rId5"/>
          <a:stretch>
            <a:fillRect/>
          </a:stretch>
        </p:blipFill>
        <p:spPr>
          <a:xfrm>
            <a:off x="8565611" y="6483950"/>
            <a:ext cx="7680242" cy="3110624"/>
          </a:xfrm>
          <a:prstGeom prst="rect">
            <a:avLst/>
          </a:prstGeom>
        </p:spPr>
      </p:pic>
    </p:spTree>
    <p:extLst>
      <p:ext uri="{BB962C8B-B14F-4D97-AF65-F5344CB8AC3E}">
        <p14:creationId xmlns:p14="http://schemas.microsoft.com/office/powerpoint/2010/main" val="320401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3661601"/>
            <a:chOff x="0" y="38100"/>
            <a:chExt cx="7810500" cy="4882135"/>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Títulos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 y </a:t>
              </a:r>
              <a:r>
                <a:rPr lang="en-US" sz="2293" dirty="0" err="1">
                  <a:solidFill>
                    <a:srgbClr val="FFFDFD"/>
                  </a:solidFill>
                </a:rPr>
                <a:t>lematización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1972848"/>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Eliminar Espacios y caracteres especiales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Conversión a Minúsculas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a:t>
              </a:r>
              <a:r>
                <a:rPr lang="es-ES" sz="1835" dirty="0" err="1">
                  <a:solidFill>
                    <a:srgbClr val="F1F1F1"/>
                  </a:solidFill>
                  <a:latin typeface="Montserrat"/>
                  <a:ea typeface="Montserrat"/>
                  <a:cs typeface="Montserrat"/>
                  <a:sym typeface="Montserrat"/>
                </a:rPr>
                <a:t>stopwords</a:t>
              </a:r>
              <a:endParaRPr lang="es-ES" sz="1835" dirty="0">
                <a:solidFill>
                  <a:srgbClr val="F1F1F1"/>
                </a:solidFill>
                <a:latin typeface="Montserrat"/>
                <a:ea typeface="Montserrat"/>
                <a:cs typeface="Montserrat"/>
                <a:sym typeface="Montserrat"/>
              </a:endParaRP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Lematización</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8DDCB7E-0F6B-42CD-B431-15149A977FB8}"/>
              </a:ext>
            </a:extLst>
          </p:cNvPr>
          <p:cNvPicPr>
            <a:picLocks noChangeAspect="1"/>
          </p:cNvPicPr>
          <p:nvPr/>
        </p:nvPicPr>
        <p:blipFill>
          <a:blip r:embed="rId4"/>
          <a:stretch>
            <a:fillRect/>
          </a:stretch>
        </p:blipFill>
        <p:spPr>
          <a:xfrm>
            <a:off x="8741466" y="1921565"/>
            <a:ext cx="7751592" cy="5511933"/>
          </a:xfrm>
          <a:prstGeom prst="rect">
            <a:avLst/>
          </a:prstGeom>
        </p:spPr>
      </p:pic>
      <p:pic>
        <p:nvPicPr>
          <p:cNvPr id="7" name="Imagen 6">
            <a:extLst>
              <a:ext uri="{FF2B5EF4-FFF2-40B4-BE49-F238E27FC236}">
                <a16:creationId xmlns:a16="http://schemas.microsoft.com/office/drawing/2014/main" id="{68324265-3E8E-45DA-8F6C-A5D311EE6B8E}"/>
              </a:ext>
            </a:extLst>
          </p:cNvPr>
          <p:cNvPicPr>
            <a:picLocks noChangeAspect="1"/>
          </p:cNvPicPr>
          <p:nvPr/>
        </p:nvPicPr>
        <p:blipFill>
          <a:blip r:embed="rId5"/>
          <a:stretch>
            <a:fillRect/>
          </a:stretch>
        </p:blipFill>
        <p:spPr>
          <a:xfrm>
            <a:off x="8741466" y="8063888"/>
            <a:ext cx="7270680" cy="1875449"/>
          </a:xfrm>
          <a:prstGeom prst="rect">
            <a:avLst/>
          </a:prstGeom>
        </p:spPr>
      </p:pic>
    </p:spTree>
    <p:extLst>
      <p:ext uri="{BB962C8B-B14F-4D97-AF65-F5344CB8AC3E}">
        <p14:creationId xmlns:p14="http://schemas.microsoft.com/office/powerpoint/2010/main" val="2720385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3291692"/>
            <a:chOff x="0" y="38100"/>
            <a:chExt cx="7810500" cy="4388923"/>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err="1">
                  <a:solidFill>
                    <a:srgbClr val="FFFDFD"/>
                  </a:solidFill>
                  <a:latin typeface="Oswald"/>
                  <a:ea typeface="Oswald"/>
                  <a:cs typeface="Oswald"/>
                  <a:sym typeface="Oswald"/>
                </a:rPr>
                <a:t>Precios</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dirty="0">
                  <a:solidFill>
                    <a:srgbClr val="FFFDFD"/>
                  </a:solidFill>
                </a:rPr>
                <a:t>Estandarización</a:t>
              </a: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1479636"/>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símbolos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Eliminación de separadores de miles</a:t>
              </a:r>
            </a:p>
            <a:p>
              <a:pPr marL="457200" marR="0" lvl="0" indent="-457200" algn="l" rtl="0">
                <a:lnSpc>
                  <a:spcPct val="130953"/>
                </a:lnSpc>
                <a:spcBef>
                  <a:spcPts val="0"/>
                </a:spcBef>
                <a:spcAft>
                  <a:spcPts val="0"/>
                </a:spcAft>
                <a:buClr>
                  <a:schemeClr val="bg1"/>
                </a:buClr>
                <a:buAutoNum type="arabicPeriod"/>
              </a:pPr>
              <a:r>
                <a:rPr lang="es-ES" sz="1835" dirty="0">
                  <a:solidFill>
                    <a:srgbClr val="F1F1F1"/>
                  </a:solidFill>
                  <a:latin typeface="Montserrat"/>
                  <a:ea typeface="Montserrat"/>
                  <a:cs typeface="Montserrat"/>
                  <a:sym typeface="Montserrat"/>
                </a:rPr>
                <a:t>Normalización y conversión a </a:t>
              </a:r>
              <a:r>
                <a:rPr lang="es-ES" sz="1835" dirty="0" err="1">
                  <a:solidFill>
                    <a:srgbClr val="F1F1F1"/>
                  </a:solidFill>
                  <a:latin typeface="Montserrat"/>
                  <a:ea typeface="Montserrat"/>
                  <a:cs typeface="Montserrat"/>
                  <a:sym typeface="Montserrat"/>
                </a:rPr>
                <a:t>float</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448A23D-A8FF-443C-9A7C-E05F3CE23F17}"/>
              </a:ext>
            </a:extLst>
          </p:cNvPr>
          <p:cNvPicPr>
            <a:picLocks noChangeAspect="1"/>
          </p:cNvPicPr>
          <p:nvPr/>
        </p:nvPicPr>
        <p:blipFill>
          <a:blip r:embed="rId4"/>
          <a:stretch>
            <a:fillRect/>
          </a:stretch>
        </p:blipFill>
        <p:spPr>
          <a:xfrm>
            <a:off x="8629813" y="1673909"/>
            <a:ext cx="7633369" cy="5054787"/>
          </a:xfrm>
          <a:prstGeom prst="rect">
            <a:avLst/>
          </a:prstGeom>
        </p:spPr>
      </p:pic>
      <p:pic>
        <p:nvPicPr>
          <p:cNvPr id="7" name="Imagen 6">
            <a:extLst>
              <a:ext uri="{FF2B5EF4-FFF2-40B4-BE49-F238E27FC236}">
                <a16:creationId xmlns:a16="http://schemas.microsoft.com/office/drawing/2014/main" id="{96A51BB4-3E0A-4F87-A7F6-53A4B3AD85F4}"/>
              </a:ext>
            </a:extLst>
          </p:cNvPr>
          <p:cNvPicPr>
            <a:picLocks noChangeAspect="1"/>
          </p:cNvPicPr>
          <p:nvPr/>
        </p:nvPicPr>
        <p:blipFill rotWithShape="1">
          <a:blip r:embed="rId5"/>
          <a:srcRect b="29533"/>
          <a:stretch/>
        </p:blipFill>
        <p:spPr>
          <a:xfrm>
            <a:off x="9144000" y="7215523"/>
            <a:ext cx="6103640" cy="2577834"/>
          </a:xfrm>
          <a:prstGeom prst="rect">
            <a:avLst/>
          </a:prstGeom>
        </p:spPr>
      </p:pic>
    </p:spTree>
    <p:extLst>
      <p:ext uri="{BB962C8B-B14F-4D97-AF65-F5344CB8AC3E}">
        <p14:creationId xmlns:p14="http://schemas.microsoft.com/office/powerpoint/2010/main" val="170165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g2d54f33f8c9_5_1017"/>
          <p:cNvGrpSpPr/>
          <p:nvPr/>
        </p:nvGrpSpPr>
        <p:grpSpPr>
          <a:xfrm>
            <a:off x="0" y="-253158"/>
            <a:ext cx="6665843" cy="10540225"/>
            <a:chOff x="0" y="-66675"/>
            <a:chExt cx="1818932" cy="2776008"/>
          </a:xfrm>
        </p:grpSpPr>
        <p:sp>
          <p:nvSpPr>
            <p:cNvPr id="664" name="Google Shape;664;g2d54f33f8c9_5_1017"/>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65" name="Google Shape;665;g2d54f33f8c9_5_1017"/>
            <p:cNvSpPr txBox="1"/>
            <p:nvPr/>
          </p:nvSpPr>
          <p:spPr>
            <a:xfrm>
              <a:off x="0" y="-66675"/>
              <a:ext cx="1818900" cy="2775900"/>
            </a:xfrm>
            <a:prstGeom prst="rect">
              <a:avLst/>
            </a:prstGeom>
            <a:solidFill>
              <a:srgbClr val="002F6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g2d54f33f8c9_5_1017"/>
          <p:cNvGrpSpPr/>
          <p:nvPr/>
        </p:nvGrpSpPr>
        <p:grpSpPr>
          <a:xfrm>
            <a:off x="524238" y="3771897"/>
            <a:ext cx="5857875" cy="2744976"/>
            <a:chOff x="0" y="38100"/>
            <a:chExt cx="7810500" cy="3659968"/>
          </a:xfrm>
        </p:grpSpPr>
        <p:sp>
          <p:nvSpPr>
            <p:cNvPr id="667" name="Google Shape;667;g2d54f33f8c9_5_1017"/>
            <p:cNvSpPr txBox="1"/>
            <p:nvPr/>
          </p:nvSpPr>
          <p:spPr>
            <a:xfrm>
              <a:off x="0" y="38100"/>
              <a:ext cx="7810500" cy="173192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dirty="0">
                  <a:solidFill>
                    <a:srgbClr val="FFFDFD"/>
                  </a:solidFill>
                  <a:latin typeface="Oswald"/>
                  <a:ea typeface="Oswald"/>
                  <a:cs typeface="Oswald"/>
                  <a:sym typeface="Oswald"/>
                </a:rPr>
                <a:t>Thumbnail</a:t>
              </a:r>
              <a:endParaRPr dirty="0"/>
            </a:p>
          </p:txBody>
        </p:sp>
        <p:sp>
          <p:nvSpPr>
            <p:cNvPr id="668" name="Google Shape;668;g2d54f33f8c9_5_1017"/>
            <p:cNvSpPr txBox="1"/>
            <p:nvPr/>
          </p:nvSpPr>
          <p:spPr>
            <a:xfrm>
              <a:off x="0" y="1651609"/>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endParaRPr sz="2293" dirty="0">
                <a:solidFill>
                  <a:srgbClr val="FFFDFD"/>
                </a:solidFill>
              </a:endParaRPr>
            </a:p>
            <a:p>
              <a:pPr marL="0" lvl="0" indent="0" algn="l" rtl="0">
                <a:lnSpc>
                  <a:spcPct val="145050"/>
                </a:lnSpc>
                <a:spcBef>
                  <a:spcPts val="0"/>
                </a:spcBef>
                <a:spcAft>
                  <a:spcPts val="0"/>
                </a:spcAft>
                <a:buSzPts val="1100"/>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669" name="Google Shape;669;g2d54f33f8c9_5_1017"/>
            <p:cNvSpPr txBox="1"/>
            <p:nvPr/>
          </p:nvSpPr>
          <p:spPr>
            <a:xfrm>
              <a:off x="0" y="2947387"/>
              <a:ext cx="7810500" cy="493212"/>
            </a:xfrm>
            <a:prstGeom prst="rect">
              <a:avLst/>
            </a:prstGeom>
            <a:noFill/>
            <a:ln>
              <a:noFill/>
            </a:ln>
          </p:spPr>
          <p:txBody>
            <a:bodyPr spcFirstLastPara="1" wrap="square" lIns="0" tIns="0" rIns="0" bIns="0" anchor="t" anchorCtr="0">
              <a:spAutoFit/>
            </a:bodyPr>
            <a:lstStyle/>
            <a:p>
              <a:pPr marL="457200" marR="0" lvl="0" indent="-457200" algn="l" rtl="0">
                <a:lnSpc>
                  <a:spcPct val="130953"/>
                </a:lnSpc>
                <a:spcBef>
                  <a:spcPts val="0"/>
                </a:spcBef>
                <a:spcAft>
                  <a:spcPts val="0"/>
                </a:spcAft>
                <a:buClr>
                  <a:schemeClr val="bg1"/>
                </a:buClr>
                <a:buAutoNum type="arabicPeriod"/>
              </a:pPr>
              <a:r>
                <a:rPr lang="es-CO" sz="1835" dirty="0">
                  <a:solidFill>
                    <a:srgbClr val="F1F1F1"/>
                  </a:solidFill>
                  <a:latin typeface="Montserrat"/>
                  <a:ea typeface="Montserrat"/>
                  <a:cs typeface="Montserrat"/>
                  <a:sym typeface="Montserrat"/>
                </a:rPr>
                <a:t>Agrupación mismas imágenes</a:t>
              </a:r>
              <a:endParaRPr sz="1835" dirty="0">
                <a:solidFill>
                  <a:srgbClr val="F1F1F1"/>
                </a:solidFill>
                <a:latin typeface="Montserrat"/>
                <a:ea typeface="Montserrat"/>
                <a:cs typeface="Montserrat"/>
                <a:sym typeface="Montserrat"/>
              </a:endParaRPr>
            </a:p>
          </p:txBody>
        </p:sp>
      </p:grpSp>
      <p:pic>
        <p:nvPicPr>
          <p:cNvPr id="13" name="Picture 2" descr="Mercadolibre Logo - PNG y Vector">
            <a:extLst>
              <a:ext uri="{FF2B5EF4-FFF2-40B4-BE49-F238E27FC236}">
                <a16:creationId xmlns:a16="http://schemas.microsoft.com/office/drawing/2014/main" id="{A267045F-3729-43EF-8757-A33EC029A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060F4F8-3FFB-4DAF-81F3-1CDD0AB62F92}"/>
              </a:ext>
            </a:extLst>
          </p:cNvPr>
          <p:cNvPicPr>
            <a:picLocks noChangeAspect="1"/>
          </p:cNvPicPr>
          <p:nvPr/>
        </p:nvPicPr>
        <p:blipFill>
          <a:blip r:embed="rId4"/>
          <a:stretch>
            <a:fillRect/>
          </a:stretch>
        </p:blipFill>
        <p:spPr>
          <a:xfrm>
            <a:off x="7618092" y="3308715"/>
            <a:ext cx="10487028" cy="4246778"/>
          </a:xfrm>
          <a:prstGeom prst="rect">
            <a:avLst/>
          </a:prstGeom>
        </p:spPr>
      </p:pic>
    </p:spTree>
    <p:extLst>
      <p:ext uri="{BB962C8B-B14F-4D97-AF65-F5344CB8AC3E}">
        <p14:creationId xmlns:p14="http://schemas.microsoft.com/office/powerpoint/2010/main" val="418951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282387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Implementación de técnicas de NLP y </a:t>
            </a:r>
            <a:r>
              <a:rPr lang="es-ES" sz="4000" dirty="0" err="1">
                <a:latin typeface="Montserrat"/>
                <a:ea typeface="Montserrat"/>
                <a:cs typeface="Montserrat"/>
                <a:sym typeface="Montserrat"/>
              </a:rPr>
              <a:t>clustering</a:t>
            </a:r>
            <a:endParaRPr lang="es-ES" sz="4000" dirty="0">
              <a:latin typeface="Montserrat"/>
              <a:ea typeface="Montserrat"/>
              <a:cs typeface="Montserrat"/>
              <a:sym typeface="Montserrat"/>
            </a:endParaRP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870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74"/>
        <p:cNvGrpSpPr/>
        <p:nvPr/>
      </p:nvGrpSpPr>
      <p:grpSpPr>
        <a:xfrm>
          <a:off x="0" y="0"/>
          <a:ext cx="0" cy="0"/>
          <a:chOff x="0" y="0"/>
          <a:chExt cx="0" cy="0"/>
        </a:xfrm>
      </p:grpSpPr>
      <p:grpSp>
        <p:nvGrpSpPr>
          <p:cNvPr id="475" name="Google Shape;475;g2d54f33f8c9_5_605"/>
          <p:cNvGrpSpPr/>
          <p:nvPr/>
        </p:nvGrpSpPr>
        <p:grpSpPr>
          <a:xfrm>
            <a:off x="0" y="-253158"/>
            <a:ext cx="6906303" cy="10540225"/>
            <a:chOff x="0" y="-66675"/>
            <a:chExt cx="1818932" cy="2776008"/>
          </a:xfrm>
          <a:solidFill>
            <a:srgbClr val="002F6E"/>
          </a:solidFill>
        </p:grpSpPr>
        <p:sp>
          <p:nvSpPr>
            <p:cNvPr id="476" name="Google Shape;476;g2d54f33f8c9_5_60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477" name="Google Shape;477;g2d54f33f8c9_5_605"/>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78" name="Google Shape;478;g2d54f33f8c9_5_605"/>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487" name="Google Shape;487;g2d54f33f8c9_5_605"/>
          <p:cNvSpPr txBox="1"/>
          <p:nvPr/>
        </p:nvSpPr>
        <p:spPr>
          <a:xfrm>
            <a:off x="8527902" y="215790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intfloat</a:t>
            </a:r>
            <a:r>
              <a:rPr lang="en-US" sz="2791" dirty="0"/>
              <a:t>/multilingual-e5-large-instruct</a:t>
            </a:r>
            <a:endParaRPr lang="en-US" dirty="0"/>
          </a:p>
        </p:txBody>
      </p:sp>
      <p:sp>
        <p:nvSpPr>
          <p:cNvPr id="488" name="Google Shape;488;g2d54f33f8c9_5_605"/>
          <p:cNvSpPr txBox="1"/>
          <p:nvPr/>
        </p:nvSpPr>
        <p:spPr>
          <a:xfrm>
            <a:off x="8527902" y="2908056"/>
            <a:ext cx="59154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pt-BR" sz="2233" dirty="0" err="1">
                <a:latin typeface="Montserrat"/>
                <a:ea typeface="Montserrat"/>
                <a:cs typeface="Montserrat"/>
                <a:sym typeface="Montserrat"/>
              </a:rPr>
              <a:t>Silhouette</a:t>
            </a:r>
            <a:r>
              <a:rPr lang="pt-BR" sz="2233" dirty="0">
                <a:latin typeface="Montserrat"/>
                <a:ea typeface="Montserrat"/>
                <a:cs typeface="Montserrat"/>
                <a:sym typeface="Montserrat"/>
              </a:rPr>
              <a:t> Score para k=662: 0.1696</a:t>
            </a:r>
          </a:p>
          <a:p>
            <a:pPr marL="0" marR="0" lvl="0" indent="0" algn="l" rtl="0">
              <a:lnSpc>
                <a:spcPct val="130989"/>
              </a:lnSpc>
              <a:spcBef>
                <a:spcPts val="0"/>
              </a:spcBef>
              <a:spcAft>
                <a:spcPts val="0"/>
              </a:spcAft>
              <a:buNone/>
            </a:pPr>
            <a:r>
              <a:rPr lang="pt-BR" sz="2233" dirty="0">
                <a:latin typeface="Montserrat"/>
                <a:ea typeface="Montserrat"/>
                <a:cs typeface="Montserrat"/>
                <a:sym typeface="Montserrat"/>
              </a:rPr>
              <a:t>Inercia para k=662: 7.7326</a:t>
            </a:r>
          </a:p>
        </p:txBody>
      </p:sp>
      <p:sp>
        <p:nvSpPr>
          <p:cNvPr id="492" name="Google Shape;492;g2d54f33f8c9_5_605"/>
          <p:cNvSpPr txBox="1"/>
          <p:nvPr/>
        </p:nvSpPr>
        <p:spPr>
          <a:xfrm>
            <a:off x="8527902" y="4461369"/>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Open AI "text-embedding-3-large"</a:t>
            </a:r>
            <a:endParaRPr lang="es-ES" dirty="0"/>
          </a:p>
        </p:txBody>
      </p:sp>
      <p:sp>
        <p:nvSpPr>
          <p:cNvPr id="493" name="Google Shape;493;g2d54f33f8c9_5_605"/>
          <p:cNvSpPr txBox="1"/>
          <p:nvPr/>
        </p:nvSpPr>
        <p:spPr>
          <a:xfrm>
            <a:off x="8527902" y="5170164"/>
            <a:ext cx="59154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pt-BR" sz="2233" dirty="0" err="1">
                <a:latin typeface="Montserrat"/>
                <a:ea typeface="Montserrat"/>
                <a:cs typeface="Montserrat"/>
                <a:sym typeface="Montserrat"/>
              </a:rPr>
              <a:t>Silhouette</a:t>
            </a:r>
            <a:r>
              <a:rPr lang="pt-BR" sz="2233" dirty="0">
                <a:latin typeface="Montserrat"/>
                <a:ea typeface="Montserrat"/>
                <a:cs typeface="Montserrat"/>
                <a:sym typeface="Montserrat"/>
              </a:rPr>
              <a:t> Score para k=502: </a:t>
            </a:r>
            <a:r>
              <a:rPr lang="pt-BR" sz="2233" b="1" dirty="0">
                <a:solidFill>
                  <a:srgbClr val="002F6E"/>
                </a:solidFill>
                <a:latin typeface="Montserrat"/>
                <a:ea typeface="Montserrat"/>
                <a:cs typeface="Montserrat"/>
                <a:sym typeface="Montserrat"/>
              </a:rPr>
              <a:t>0.1887</a:t>
            </a:r>
          </a:p>
          <a:p>
            <a:pPr marL="0" marR="0" lvl="0" indent="0" algn="l" rtl="0">
              <a:lnSpc>
                <a:spcPct val="130989"/>
              </a:lnSpc>
              <a:spcBef>
                <a:spcPts val="0"/>
              </a:spcBef>
              <a:spcAft>
                <a:spcPts val="0"/>
              </a:spcAft>
              <a:buNone/>
            </a:pPr>
            <a:r>
              <a:rPr lang="pt-BR" sz="2233" dirty="0">
                <a:latin typeface="Montserrat"/>
                <a:ea typeface="Montserrat"/>
                <a:cs typeface="Montserrat"/>
                <a:sym typeface="Montserrat"/>
              </a:rPr>
              <a:t>Inercia para k=502: 88.9096</a:t>
            </a:r>
            <a:endParaRPr lang="en-US" b="1" dirty="0">
              <a:solidFill>
                <a:srgbClr val="C00000"/>
              </a:solidFill>
            </a:endParaRPr>
          </a:p>
        </p:txBody>
      </p:sp>
      <p:sp>
        <p:nvSpPr>
          <p:cNvPr id="495" name="Google Shape;495;g2d54f33f8c9_5_605"/>
          <p:cNvSpPr/>
          <p:nvPr/>
        </p:nvSpPr>
        <p:spPr>
          <a:xfrm>
            <a:off x="7516218" y="6816778"/>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2d54f33f8c9_5_605"/>
          <p:cNvSpPr txBox="1"/>
          <p:nvPr/>
        </p:nvSpPr>
        <p:spPr>
          <a:xfrm>
            <a:off x="8527902" y="6641243"/>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hiiamsid</a:t>
            </a:r>
            <a:r>
              <a:rPr lang="en-US" sz="2791" dirty="0"/>
              <a:t>/</a:t>
            </a:r>
            <a:r>
              <a:rPr lang="en-US" sz="2791" dirty="0" err="1"/>
              <a:t>sentence_similarity_spanish_es</a:t>
            </a:r>
            <a:endParaRPr lang="es-ES" dirty="0"/>
          </a:p>
        </p:txBody>
      </p:sp>
      <p:sp>
        <p:nvSpPr>
          <p:cNvPr id="498" name="Google Shape;498;g2d54f33f8c9_5_605"/>
          <p:cNvSpPr txBox="1"/>
          <p:nvPr/>
        </p:nvSpPr>
        <p:spPr>
          <a:xfrm>
            <a:off x="8527902" y="8006927"/>
            <a:ext cx="5915400" cy="343800"/>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None/>
            </a:pPr>
            <a:r>
              <a:rPr lang="en-US" sz="2233">
                <a:solidFill>
                  <a:schemeClr val="dk1"/>
                </a:solidFill>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95.84%</a:t>
            </a:r>
            <a:endParaRPr sz="2233">
              <a:latin typeface="Montserrat"/>
              <a:ea typeface="Montserrat"/>
              <a:cs typeface="Montserrat"/>
              <a:sym typeface="Montserrat"/>
            </a:endParaRPr>
          </a:p>
        </p:txBody>
      </p:sp>
      <p:grpSp>
        <p:nvGrpSpPr>
          <p:cNvPr id="502" name="Google Shape;502;g2d54f33f8c9_5_605"/>
          <p:cNvGrpSpPr/>
          <p:nvPr/>
        </p:nvGrpSpPr>
        <p:grpSpPr>
          <a:xfrm>
            <a:off x="483122" y="389687"/>
            <a:ext cx="5898905" cy="7961040"/>
            <a:chOff x="-54822" y="-4471514"/>
            <a:chExt cx="7865207" cy="10614720"/>
          </a:xfrm>
        </p:grpSpPr>
        <p:sp>
          <p:nvSpPr>
            <p:cNvPr id="503" name="Google Shape;503;g2d54f33f8c9_5_605"/>
            <p:cNvSpPr txBox="1"/>
            <p:nvPr/>
          </p:nvSpPr>
          <p:spPr>
            <a:xfrm>
              <a:off x="-115" y="-4471514"/>
              <a:ext cx="7810500" cy="7258055"/>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7340" b="0" i="0" u="none" strike="noStrike" cap="none" dirty="0">
                  <a:solidFill>
                    <a:srgbClr val="FFFDFD"/>
                  </a:solidFill>
                  <a:latin typeface="Oswald"/>
                  <a:ea typeface="Oswald"/>
                  <a:cs typeface="Oswald"/>
                  <a:sym typeface="Oswald"/>
                </a:rPr>
                <a:t>Elección de modelo de </a:t>
              </a:r>
              <a:r>
                <a:rPr lang="es-ES" sz="7340" b="0" i="0" u="none" strike="noStrike" cap="none" dirty="0" err="1">
                  <a:solidFill>
                    <a:srgbClr val="FFFDFD"/>
                  </a:solidFill>
                  <a:latin typeface="Oswald"/>
                  <a:ea typeface="Oswald"/>
                  <a:cs typeface="Oswald"/>
                  <a:sym typeface="Oswald"/>
                </a:rPr>
                <a:t>embeddings</a:t>
              </a:r>
              <a:r>
                <a:rPr lang="es-ES" sz="7340" b="0" i="0" u="none" strike="noStrike" cap="none" dirty="0">
                  <a:solidFill>
                    <a:srgbClr val="FFFDFD"/>
                  </a:solidFill>
                  <a:latin typeface="Oswald"/>
                  <a:ea typeface="Oswald"/>
                  <a:cs typeface="Oswald"/>
                  <a:sym typeface="Oswald"/>
                </a:rPr>
                <a:t> de texto </a:t>
              </a:r>
            </a:p>
            <a:p>
              <a:pPr marL="0" marR="0" lvl="0" indent="0" algn="l" rtl="0">
                <a:lnSpc>
                  <a:spcPct val="115000"/>
                </a:lnSpc>
                <a:spcBef>
                  <a:spcPts val="0"/>
                </a:spcBef>
                <a:spcAft>
                  <a:spcPts val="0"/>
                </a:spcAft>
                <a:buNone/>
              </a:pPr>
              <a:endParaRPr lang="en-US" dirty="0"/>
            </a:p>
          </p:txBody>
        </p:sp>
        <p:sp>
          <p:nvSpPr>
            <p:cNvPr id="504" name="Google Shape;504;g2d54f33f8c9_5_605"/>
            <p:cNvSpPr txBox="1"/>
            <p:nvPr/>
          </p:nvSpPr>
          <p:spPr>
            <a:xfrm>
              <a:off x="-48501" y="2821266"/>
              <a:ext cx="7050600" cy="2046459"/>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Clr>
                  <a:schemeClr val="dk1"/>
                </a:buClr>
                <a:buSzPts val="1100"/>
                <a:buFont typeface="Arial"/>
                <a:buNone/>
              </a:pPr>
              <a:r>
                <a:rPr lang="es-CO" sz="2293" dirty="0">
                  <a:solidFill>
                    <a:srgbClr val="FFFDFD"/>
                  </a:solidFill>
                </a:rPr>
                <a:t>Comparación con K-</a:t>
              </a:r>
              <a:r>
                <a:rPr lang="es-CO" sz="2293" dirty="0" err="1">
                  <a:solidFill>
                    <a:srgbClr val="FFFDFD"/>
                  </a:solidFill>
                </a:rPr>
                <a:t>means</a:t>
              </a:r>
              <a:endParaRPr sz="2293" dirty="0">
                <a:solidFill>
                  <a:srgbClr val="FFFDFD"/>
                </a:solidFill>
              </a:endParaRPr>
            </a:p>
            <a:p>
              <a:pPr marL="0" lvl="0" indent="0" algn="l" rtl="0">
                <a:lnSpc>
                  <a:spcPct val="145050"/>
                </a:lnSpc>
                <a:spcBef>
                  <a:spcPts val="0"/>
                </a:spcBef>
                <a:spcAft>
                  <a:spcPts val="0"/>
                </a:spcAft>
                <a:buClr>
                  <a:schemeClr val="dk1"/>
                </a:buClr>
                <a:buSzPts val="1100"/>
                <a:buFont typeface="Arial"/>
                <a:buNone/>
              </a:pPr>
              <a:endParaRPr sz="2293" dirty="0">
                <a:solidFill>
                  <a:srgbClr val="FFFDFD"/>
                </a:solidFill>
              </a:endParaRPr>
            </a:p>
            <a:p>
              <a:pPr marL="0" marR="0" lvl="0" indent="0" algn="l" rtl="0">
                <a:lnSpc>
                  <a:spcPct val="145050"/>
                </a:lnSpc>
                <a:spcBef>
                  <a:spcPts val="0"/>
                </a:spcBef>
                <a:spcAft>
                  <a:spcPts val="0"/>
                </a:spcAft>
                <a:buNone/>
              </a:pPr>
              <a:endParaRPr sz="2293" dirty="0">
                <a:solidFill>
                  <a:srgbClr val="FFFDFD"/>
                </a:solidFill>
              </a:endParaRPr>
            </a:p>
          </p:txBody>
        </p:sp>
        <p:sp>
          <p:nvSpPr>
            <p:cNvPr id="505" name="Google Shape;505;g2d54f33f8c9_5_605"/>
            <p:cNvSpPr txBox="1"/>
            <p:nvPr/>
          </p:nvSpPr>
          <p:spPr>
            <a:xfrm>
              <a:off x="-54822" y="4170358"/>
              <a:ext cx="7810500" cy="1972848"/>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s-ES" sz="1835" b="1" dirty="0">
                  <a:solidFill>
                    <a:srgbClr val="F1F1F1"/>
                  </a:solidFill>
                  <a:latin typeface="Montserrat"/>
                  <a:ea typeface="Montserrat"/>
                  <a:cs typeface="Montserrat"/>
                  <a:sym typeface="Montserrat"/>
                </a:rPr>
                <a:t>Inercia</a:t>
              </a:r>
              <a:r>
                <a:rPr lang="es-ES" sz="1835" dirty="0">
                  <a:solidFill>
                    <a:srgbClr val="F1F1F1"/>
                  </a:solidFill>
                  <a:latin typeface="Montserrat"/>
                  <a:ea typeface="Montserrat"/>
                  <a:cs typeface="Montserrat"/>
                  <a:sym typeface="Montserrat"/>
                </a:rPr>
                <a:t>: Mide la compacidad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 Se utiliza en el método del codo.</a:t>
              </a:r>
            </a:p>
            <a:p>
              <a:pPr marL="0" marR="0" lvl="0" indent="0" algn="l" rtl="0">
                <a:lnSpc>
                  <a:spcPct val="130953"/>
                </a:lnSpc>
                <a:spcBef>
                  <a:spcPts val="0"/>
                </a:spcBef>
                <a:spcAft>
                  <a:spcPts val="0"/>
                </a:spcAft>
                <a:buNone/>
              </a:pPr>
              <a:r>
                <a:rPr lang="es-ES" sz="1835" b="1" dirty="0" err="1">
                  <a:solidFill>
                    <a:srgbClr val="F1F1F1"/>
                  </a:solidFill>
                  <a:latin typeface="Montserrat"/>
                  <a:ea typeface="Montserrat"/>
                  <a:cs typeface="Montserrat"/>
                  <a:sym typeface="Montserrat"/>
                </a:rPr>
                <a:t>Silhouette</a:t>
              </a:r>
              <a:r>
                <a:rPr lang="es-ES" sz="1835" b="1" dirty="0">
                  <a:solidFill>
                    <a:srgbClr val="F1F1F1"/>
                  </a:solidFill>
                  <a:latin typeface="Montserrat"/>
                  <a:ea typeface="Montserrat"/>
                  <a:cs typeface="Montserrat"/>
                  <a:sym typeface="Montserrat"/>
                </a:rPr>
                <a:t> Score</a:t>
              </a:r>
              <a:r>
                <a:rPr lang="es-ES" sz="1835" dirty="0">
                  <a:solidFill>
                    <a:srgbClr val="F1F1F1"/>
                  </a:solidFill>
                  <a:latin typeface="Montserrat"/>
                  <a:ea typeface="Montserrat"/>
                  <a:cs typeface="Montserrat"/>
                  <a:sym typeface="Montserrat"/>
                </a:rPr>
                <a:t>: Evalúa la separación y cohesión de los </a:t>
              </a:r>
              <a:r>
                <a:rPr lang="es-ES" sz="1835" dirty="0" err="1">
                  <a:solidFill>
                    <a:srgbClr val="F1F1F1"/>
                  </a:solidFill>
                  <a:latin typeface="Montserrat"/>
                  <a:ea typeface="Montserrat"/>
                  <a:cs typeface="Montserrat"/>
                  <a:sym typeface="Montserrat"/>
                </a:rPr>
                <a:t>clusters</a:t>
              </a:r>
              <a:r>
                <a:rPr lang="es-ES" sz="1835" dirty="0">
                  <a:solidFill>
                    <a:srgbClr val="F1F1F1"/>
                  </a:solidFill>
                  <a:latin typeface="Montserrat"/>
                  <a:ea typeface="Montserrat"/>
                  <a:cs typeface="Montserrat"/>
                  <a:sym typeface="Montserrat"/>
                </a:rPr>
                <a:t>.</a:t>
              </a:r>
            </a:p>
          </p:txBody>
        </p:sp>
      </p:grpSp>
      <p:pic>
        <p:nvPicPr>
          <p:cNvPr id="33" name="Picture 2" descr="Mercadolibre Logo - PNG y Vector">
            <a:extLst>
              <a:ext uri="{FF2B5EF4-FFF2-40B4-BE49-F238E27FC236}">
                <a16:creationId xmlns:a16="http://schemas.microsoft.com/office/drawing/2014/main" id="{C139C935-A680-4F50-91BB-4BDEE0640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495;g2d54f33f8c9_5_605">
            <a:extLst>
              <a:ext uri="{FF2B5EF4-FFF2-40B4-BE49-F238E27FC236}">
                <a16:creationId xmlns:a16="http://schemas.microsoft.com/office/drawing/2014/main" id="{A95FB317-EAF0-4BF5-B658-401492E13D31}"/>
              </a:ext>
            </a:extLst>
          </p:cNvPr>
          <p:cNvSpPr/>
          <p:nvPr/>
        </p:nvSpPr>
        <p:spPr>
          <a:xfrm>
            <a:off x="7516218" y="4655297"/>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5;g2d54f33f8c9_5_605">
            <a:extLst>
              <a:ext uri="{FF2B5EF4-FFF2-40B4-BE49-F238E27FC236}">
                <a16:creationId xmlns:a16="http://schemas.microsoft.com/office/drawing/2014/main" id="{91506E38-8AF8-4926-98B2-D206AF44F169}"/>
              </a:ext>
            </a:extLst>
          </p:cNvPr>
          <p:cNvSpPr/>
          <p:nvPr/>
        </p:nvSpPr>
        <p:spPr>
          <a:xfrm>
            <a:off x="7516218" y="249381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8"/>
        <p:cNvGrpSpPr/>
        <p:nvPr/>
      </p:nvGrpSpPr>
      <p:grpSpPr>
        <a:xfrm>
          <a:off x="0" y="0"/>
          <a:ext cx="0" cy="0"/>
          <a:chOff x="0" y="0"/>
          <a:chExt cx="0" cy="0"/>
        </a:xfrm>
      </p:grpSpPr>
      <p:cxnSp>
        <p:nvCxnSpPr>
          <p:cNvPr id="109" name="Google Shape;109;p2"/>
          <p:cNvCxnSpPr>
            <a:cxnSpLocks/>
          </p:cNvCxnSpPr>
          <p:nvPr/>
        </p:nvCxnSpPr>
        <p:spPr>
          <a:xfrm flipH="1" flipV="1">
            <a:off x="6471625" y="-4762"/>
            <a:ext cx="2" cy="9245015"/>
          </a:xfrm>
          <a:prstGeom prst="straightConnector1">
            <a:avLst/>
          </a:prstGeom>
          <a:noFill/>
          <a:ln w="9525" cap="flat" cmpd="sng">
            <a:solidFill>
              <a:srgbClr val="000000"/>
            </a:solidFill>
            <a:prstDash val="solid"/>
            <a:round/>
            <a:headEnd type="none" w="sm" len="sm"/>
            <a:tailEnd type="none" w="sm" len="sm"/>
          </a:ln>
        </p:spPr>
      </p:cxnSp>
      <p:grpSp>
        <p:nvGrpSpPr>
          <p:cNvPr id="110" name="Google Shape;110;p2"/>
          <p:cNvGrpSpPr/>
          <p:nvPr/>
        </p:nvGrpSpPr>
        <p:grpSpPr>
          <a:xfrm>
            <a:off x="6334823" y="2164509"/>
            <a:ext cx="264078" cy="264078"/>
            <a:chOff x="0" y="0"/>
            <a:chExt cx="812800" cy="812800"/>
          </a:xfrm>
        </p:grpSpPr>
        <p:sp>
          <p:nvSpPr>
            <p:cNvPr id="111" name="Google Shape;111;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13" name="Google Shape;113;p2"/>
          <p:cNvSpPr txBox="1"/>
          <p:nvPr/>
        </p:nvSpPr>
        <p:spPr>
          <a:xfrm>
            <a:off x="1028700" y="2202609"/>
            <a:ext cx="51993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dirty="0">
                <a:solidFill>
                  <a:srgbClr val="000000"/>
                </a:solidFill>
                <a:latin typeface="Oswald"/>
                <a:ea typeface="Oswald"/>
                <a:cs typeface="Oswald"/>
                <a:sym typeface="Oswald"/>
              </a:rPr>
              <a:t>ÍNDICE </a:t>
            </a:r>
            <a:endParaRPr dirty="0"/>
          </a:p>
        </p:txBody>
      </p:sp>
      <p:sp>
        <p:nvSpPr>
          <p:cNvPr id="114" name="Google Shape;114;p2"/>
          <p:cNvSpPr txBox="1"/>
          <p:nvPr/>
        </p:nvSpPr>
        <p:spPr>
          <a:xfrm>
            <a:off x="6817768" y="1829039"/>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a:t>INTRODUCCIÓN</a:t>
            </a:r>
            <a:endParaRPr dirty="0"/>
          </a:p>
        </p:txBody>
      </p:sp>
      <p:sp>
        <p:nvSpPr>
          <p:cNvPr id="115" name="Google Shape;115;p2"/>
          <p:cNvSpPr txBox="1"/>
          <p:nvPr/>
        </p:nvSpPr>
        <p:spPr>
          <a:xfrm>
            <a:off x="7339369" y="2429483"/>
            <a:ext cx="7414443" cy="403187"/>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2000" dirty="0">
                <a:latin typeface="Montserrat"/>
                <a:ea typeface="Montserrat"/>
                <a:cs typeface="Montserrat"/>
                <a:sym typeface="Montserrat"/>
              </a:rPr>
              <a:t>Descripción del problema de negocio seleccionado</a:t>
            </a:r>
          </a:p>
        </p:txBody>
      </p:sp>
      <p:sp>
        <p:nvSpPr>
          <p:cNvPr id="116" name="Google Shape;116;p2"/>
          <p:cNvSpPr txBox="1"/>
          <p:nvPr/>
        </p:nvSpPr>
        <p:spPr>
          <a:xfrm>
            <a:off x="6824213" y="3380774"/>
            <a:ext cx="7929600" cy="3846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Font typeface="Arial"/>
              <a:buNone/>
            </a:pPr>
            <a:r>
              <a:rPr lang="en-US" sz="2499">
                <a:solidFill>
                  <a:schemeClr val="dk1"/>
                </a:solidFill>
              </a:rPr>
              <a:t>METODOLOGÍA</a:t>
            </a:r>
            <a:endParaRPr/>
          </a:p>
        </p:txBody>
      </p:sp>
      <p:sp>
        <p:nvSpPr>
          <p:cNvPr id="117" name="Google Shape;117;p2"/>
          <p:cNvSpPr txBox="1"/>
          <p:nvPr/>
        </p:nvSpPr>
        <p:spPr>
          <a:xfrm>
            <a:off x="7339370" y="3958860"/>
            <a:ext cx="5199300" cy="806375"/>
          </a:xfrm>
          <a:prstGeom prst="rect">
            <a:avLst/>
          </a:prstGeom>
          <a:noFill/>
          <a:ln>
            <a:noFill/>
          </a:ln>
        </p:spPr>
        <p:txBody>
          <a:bodyPr spcFirstLastPara="1" wrap="square" lIns="0" tIns="0" rIns="0" bIns="0" anchor="t" anchorCtr="0">
            <a:spAutoFit/>
          </a:bodyPr>
          <a:lstStyle/>
          <a:p>
            <a:pPr marL="0" lvl="0" indent="0" algn="l" rtl="0">
              <a:lnSpc>
                <a:spcPct val="131000"/>
              </a:lnSpc>
              <a:spcBef>
                <a:spcPts val="0"/>
              </a:spcBef>
              <a:spcAft>
                <a:spcPts val="0"/>
              </a:spcAft>
              <a:buClr>
                <a:schemeClr val="dk1"/>
              </a:buClr>
              <a:buFont typeface="Arial"/>
              <a:buNone/>
            </a:pPr>
            <a:r>
              <a:rPr lang="en-US" sz="2000" dirty="0" err="1">
                <a:solidFill>
                  <a:schemeClr val="dk1"/>
                </a:solidFill>
                <a:latin typeface="Montserrat"/>
                <a:ea typeface="Montserrat"/>
                <a:cs typeface="Montserrat"/>
                <a:sym typeface="Montserrat"/>
              </a:rPr>
              <a:t>Enfoque</a:t>
            </a:r>
            <a:r>
              <a:rPr lang="en-US" sz="2000" dirty="0">
                <a:solidFill>
                  <a:schemeClr val="dk1"/>
                </a:solidFill>
                <a:latin typeface="Montserrat"/>
                <a:ea typeface="Montserrat"/>
                <a:cs typeface="Montserrat"/>
                <a:sym typeface="Montserrat"/>
              </a:rPr>
              <a:t> y </a:t>
            </a:r>
            <a:r>
              <a:rPr lang="en-US" sz="2000" dirty="0" err="1">
                <a:solidFill>
                  <a:schemeClr val="dk1"/>
                </a:solidFill>
                <a:latin typeface="Montserrat"/>
                <a:ea typeface="Montserrat"/>
                <a:cs typeface="Montserrat"/>
                <a:sym typeface="Montserrat"/>
              </a:rPr>
              <a:t>técnicas</a:t>
            </a:r>
            <a:r>
              <a:rPr lang="en-US" sz="2000" dirty="0">
                <a:solidFill>
                  <a:schemeClr val="dk1"/>
                </a:solidFill>
                <a:latin typeface="Montserrat"/>
                <a:ea typeface="Montserrat"/>
                <a:cs typeface="Montserrat"/>
                <a:sym typeface="Montserrat"/>
              </a:rPr>
              <a:t> </a:t>
            </a:r>
            <a:r>
              <a:rPr lang="en-US" sz="2000" dirty="0" err="1">
                <a:solidFill>
                  <a:schemeClr val="dk1"/>
                </a:solidFill>
                <a:latin typeface="Montserrat"/>
                <a:ea typeface="Montserrat"/>
                <a:cs typeface="Montserrat"/>
                <a:sym typeface="Montserrat"/>
              </a:rPr>
              <a:t>utilizadas</a:t>
            </a:r>
            <a:endParaRPr lang="en-US" sz="2000" dirty="0">
              <a:solidFill>
                <a:schemeClr val="dk1"/>
              </a:solidFill>
              <a:latin typeface="Montserrat"/>
              <a:ea typeface="Montserrat"/>
              <a:cs typeface="Montserrat"/>
              <a:sym typeface="Montserrat"/>
            </a:endParaRPr>
          </a:p>
          <a:p>
            <a:pPr marL="0" marR="0" lvl="0" indent="0" algn="l" rtl="0">
              <a:lnSpc>
                <a:spcPct val="131000"/>
              </a:lnSpc>
              <a:spcBef>
                <a:spcPts val="0"/>
              </a:spcBef>
              <a:spcAft>
                <a:spcPts val="0"/>
              </a:spcAft>
              <a:buNone/>
            </a:pPr>
            <a:endParaRPr sz="2000" dirty="0">
              <a:latin typeface="Montserrat"/>
              <a:ea typeface="Montserrat"/>
              <a:cs typeface="Montserrat"/>
              <a:sym typeface="Montserrat"/>
            </a:endParaRPr>
          </a:p>
        </p:txBody>
      </p:sp>
      <p:sp>
        <p:nvSpPr>
          <p:cNvPr id="118" name="Google Shape;118;p2"/>
          <p:cNvSpPr txBox="1"/>
          <p:nvPr/>
        </p:nvSpPr>
        <p:spPr>
          <a:xfrm>
            <a:off x="6824213" y="4663714"/>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RESULTADOS</a:t>
            </a:r>
            <a:endParaRPr/>
          </a:p>
        </p:txBody>
      </p:sp>
      <p:sp>
        <p:nvSpPr>
          <p:cNvPr id="119" name="Google Shape;119;p2"/>
          <p:cNvSpPr txBox="1"/>
          <p:nvPr/>
        </p:nvSpPr>
        <p:spPr>
          <a:xfrm>
            <a:off x="7339377" y="5241800"/>
            <a:ext cx="7244100" cy="1209562"/>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n-US" sz="2000" dirty="0" err="1">
                <a:latin typeface="Montserrat"/>
                <a:ea typeface="Montserrat"/>
                <a:cs typeface="Montserrat"/>
                <a:sym typeface="Montserrat"/>
              </a:rPr>
              <a:t>Análisis</a:t>
            </a:r>
            <a:r>
              <a:rPr lang="en-US" sz="2000" dirty="0">
                <a:latin typeface="Montserrat"/>
                <a:ea typeface="Montserrat"/>
                <a:cs typeface="Montserrat"/>
                <a:sym typeface="Montserrat"/>
              </a:rPr>
              <a:t> </a:t>
            </a:r>
            <a:r>
              <a:rPr lang="en-US" sz="2000" dirty="0" err="1">
                <a:latin typeface="Montserrat"/>
                <a:ea typeface="Montserrat"/>
                <a:cs typeface="Montserrat"/>
                <a:sym typeface="Montserrat"/>
              </a:rPr>
              <a:t>Exploratorio</a:t>
            </a:r>
            <a:r>
              <a:rPr lang="en-US" sz="2000" dirty="0">
                <a:latin typeface="Montserrat"/>
                <a:ea typeface="Montserrat"/>
                <a:cs typeface="Montserrat"/>
                <a:sym typeface="Montserrat"/>
              </a:rPr>
              <a:t> e </a:t>
            </a:r>
            <a:r>
              <a:rPr lang="en-US" sz="2000" dirty="0" err="1">
                <a:latin typeface="Montserrat"/>
                <a:ea typeface="Montserrat"/>
                <a:cs typeface="Montserrat"/>
                <a:sym typeface="Montserrat"/>
              </a:rPr>
              <a:t>Hipótesis</a:t>
            </a:r>
            <a:r>
              <a:rPr lang="en-US" sz="2000" dirty="0">
                <a:latin typeface="Montserrat"/>
                <a:ea typeface="Montserrat"/>
                <a:cs typeface="Montserrat"/>
                <a:sym typeface="Montserrat"/>
              </a:rPr>
              <a:t> </a:t>
            </a:r>
            <a:r>
              <a:rPr lang="en-US" sz="2000" dirty="0" err="1">
                <a:latin typeface="Montserrat"/>
                <a:ea typeface="Montserrat"/>
                <a:cs typeface="Montserrat"/>
                <a:sym typeface="Montserrat"/>
              </a:rPr>
              <a:t>formuladas</a:t>
            </a:r>
            <a:endParaRPr lang="en-US" sz="2000" dirty="0">
              <a:latin typeface="Montserrat"/>
              <a:ea typeface="Montserrat"/>
              <a:cs typeface="Montserrat"/>
              <a:sym typeface="Montserrat"/>
            </a:endParaRPr>
          </a:p>
          <a:p>
            <a:pPr marL="0" marR="0" lvl="0" indent="0" algn="l" rtl="0">
              <a:lnSpc>
                <a:spcPct val="131000"/>
              </a:lnSpc>
              <a:spcBef>
                <a:spcPts val="0"/>
              </a:spcBef>
              <a:spcAft>
                <a:spcPts val="0"/>
              </a:spcAft>
              <a:buNone/>
            </a:pPr>
            <a:r>
              <a:rPr lang="es-ES" sz="2000" dirty="0">
                <a:latin typeface="Montserrat"/>
                <a:ea typeface="Montserrat"/>
                <a:cs typeface="Montserrat"/>
                <a:sym typeface="Montserrat"/>
              </a:rPr>
              <a:t>Implementación de técnicas de NLP y </a:t>
            </a:r>
            <a:r>
              <a:rPr lang="es-ES" sz="2000" dirty="0" err="1">
                <a:latin typeface="Montserrat"/>
                <a:ea typeface="Montserrat"/>
                <a:cs typeface="Montserrat"/>
                <a:sym typeface="Montserrat"/>
              </a:rPr>
              <a:t>clustering</a:t>
            </a:r>
            <a:endParaRPr lang="es-ES" sz="2000" dirty="0">
              <a:latin typeface="Montserrat"/>
              <a:ea typeface="Montserrat"/>
              <a:cs typeface="Montserrat"/>
              <a:sym typeface="Montserrat"/>
            </a:endParaRPr>
          </a:p>
          <a:p>
            <a:pPr marL="0" marR="0" lvl="0" indent="0" algn="l" rtl="0">
              <a:lnSpc>
                <a:spcPct val="131000"/>
              </a:lnSpc>
              <a:spcBef>
                <a:spcPts val="0"/>
              </a:spcBef>
              <a:spcAft>
                <a:spcPts val="0"/>
              </a:spcAft>
              <a:buNone/>
            </a:pPr>
            <a:r>
              <a:rPr lang="en-US" sz="2000" dirty="0" err="1">
                <a:latin typeface="Montserrat"/>
                <a:ea typeface="Montserrat"/>
                <a:cs typeface="Montserrat"/>
                <a:sym typeface="Montserrat"/>
              </a:rPr>
              <a:t>Evaluación</a:t>
            </a:r>
            <a:r>
              <a:rPr lang="en-US" sz="2000" dirty="0">
                <a:latin typeface="Montserrat"/>
                <a:ea typeface="Montserrat"/>
                <a:cs typeface="Montserrat"/>
                <a:sym typeface="Montserrat"/>
              </a:rPr>
              <a:t> de la </a:t>
            </a:r>
            <a:r>
              <a:rPr lang="en-US" sz="2000" dirty="0" err="1">
                <a:latin typeface="Montserrat"/>
                <a:ea typeface="Montserrat"/>
                <a:cs typeface="Montserrat"/>
                <a:sym typeface="Montserrat"/>
              </a:rPr>
              <a:t>solución</a:t>
            </a:r>
            <a:endParaRPr lang="en-US" sz="2000" dirty="0">
              <a:latin typeface="Montserrat"/>
              <a:ea typeface="Montserrat"/>
              <a:cs typeface="Montserrat"/>
              <a:sym typeface="Montserrat"/>
            </a:endParaRPr>
          </a:p>
        </p:txBody>
      </p:sp>
      <p:sp>
        <p:nvSpPr>
          <p:cNvPr id="120" name="Google Shape;120;p2"/>
          <p:cNvSpPr txBox="1"/>
          <p:nvPr/>
        </p:nvSpPr>
        <p:spPr>
          <a:xfrm>
            <a:off x="6824213" y="7150791"/>
            <a:ext cx="7929600" cy="2895793"/>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a:t>CONCLUSIONES</a:t>
            </a:r>
          </a:p>
          <a:p>
            <a:pPr>
              <a:lnSpc>
                <a:spcPct val="131000"/>
              </a:lnSpc>
            </a:pPr>
            <a:r>
              <a:rPr lang="en-US" sz="2499" dirty="0">
                <a:latin typeface="Montserrat"/>
              </a:rPr>
              <a:t>      </a:t>
            </a:r>
            <a:r>
              <a:rPr lang="es-ES" sz="2000" dirty="0">
                <a:latin typeface="Montserrat"/>
              </a:rPr>
              <a:t>Impacto en la experiencia del usuario</a:t>
            </a:r>
          </a:p>
          <a:p>
            <a:pPr>
              <a:lnSpc>
                <a:spcPct val="131000"/>
              </a:lnSpc>
            </a:pPr>
            <a:r>
              <a:rPr lang="es-ES" sz="2000" dirty="0">
                <a:latin typeface="Montserrat"/>
              </a:rPr>
              <a:t>        Propuestas para futuras mejoras</a:t>
            </a:r>
          </a:p>
          <a:p>
            <a:pPr>
              <a:lnSpc>
                <a:spcPct val="131000"/>
              </a:lnSpc>
            </a:pPr>
            <a:endParaRPr lang="es-ES" sz="2000" dirty="0">
              <a:latin typeface="Montserrat"/>
            </a:endParaRPr>
          </a:p>
          <a:p>
            <a:pPr>
              <a:lnSpc>
                <a:spcPct val="131000"/>
              </a:lnSpc>
            </a:pPr>
            <a:endParaRPr lang="en-US" sz="2000" dirty="0">
              <a:latin typeface="Montserrat"/>
            </a:endParaRPr>
          </a:p>
          <a:p>
            <a:pPr marL="0" marR="0" lvl="0" indent="0" algn="l" rtl="0">
              <a:lnSpc>
                <a:spcPct val="145018"/>
              </a:lnSpc>
              <a:spcBef>
                <a:spcPts val="0"/>
              </a:spcBef>
              <a:spcAft>
                <a:spcPts val="0"/>
              </a:spcAft>
              <a:buNone/>
            </a:pPr>
            <a:endParaRPr lang="en-US" sz="2800" dirty="0"/>
          </a:p>
        </p:txBody>
      </p:sp>
      <p:grpSp>
        <p:nvGrpSpPr>
          <p:cNvPr id="122" name="Google Shape;122;p2"/>
          <p:cNvGrpSpPr/>
          <p:nvPr/>
        </p:nvGrpSpPr>
        <p:grpSpPr>
          <a:xfrm>
            <a:off x="6334823" y="3447449"/>
            <a:ext cx="264078" cy="264078"/>
            <a:chOff x="0" y="0"/>
            <a:chExt cx="812800" cy="812800"/>
          </a:xfrm>
        </p:grpSpPr>
        <p:sp>
          <p:nvSpPr>
            <p:cNvPr id="123" name="Google Shape;123;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2"/>
          <p:cNvGrpSpPr/>
          <p:nvPr/>
        </p:nvGrpSpPr>
        <p:grpSpPr>
          <a:xfrm>
            <a:off x="6344348" y="4730389"/>
            <a:ext cx="264078" cy="264078"/>
            <a:chOff x="0" y="0"/>
            <a:chExt cx="812800" cy="812800"/>
          </a:xfrm>
        </p:grpSpPr>
        <p:sp>
          <p:nvSpPr>
            <p:cNvPr id="126" name="Google Shape;126;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2"/>
          <p:cNvGrpSpPr/>
          <p:nvPr/>
        </p:nvGrpSpPr>
        <p:grpSpPr>
          <a:xfrm>
            <a:off x="6344348" y="7211066"/>
            <a:ext cx="264079" cy="264079"/>
            <a:chOff x="0" y="0"/>
            <a:chExt cx="812800" cy="812800"/>
          </a:xfrm>
        </p:grpSpPr>
        <p:sp>
          <p:nvSpPr>
            <p:cNvPr id="129" name="Google Shape;129;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txBox="1"/>
            <p:nvPr/>
          </p:nvSpPr>
          <p:spPr>
            <a:xfrm>
              <a:off x="76200" y="9525"/>
              <a:ext cx="660400" cy="727075"/>
            </a:xfrm>
            <a:prstGeom prst="rect">
              <a:avLst/>
            </a:prstGeom>
            <a:no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6" name="Picture 2" descr="Mercadolibre Logo - PNG y Vector">
            <a:extLst>
              <a:ext uri="{FF2B5EF4-FFF2-40B4-BE49-F238E27FC236}">
                <a16:creationId xmlns:a16="http://schemas.microsoft.com/office/drawing/2014/main" id="{13074662-FBE5-44D4-B160-E1C1CE9E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44" name="Google Shape;344;g2d54f33f8c9_5_377"/>
          <p:cNvSpPr txBox="1"/>
          <p:nvPr/>
        </p:nvSpPr>
        <p:spPr>
          <a:xfrm>
            <a:off x="14644600" y="2148000"/>
            <a:ext cx="3388200" cy="461700"/>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1200"/>
              </a:spcBef>
              <a:spcAft>
                <a:spcPts val="1200"/>
              </a:spcAft>
              <a:buNone/>
            </a:pPr>
            <a:endParaRPr sz="1800"/>
          </a:p>
        </p:txBody>
      </p:sp>
      <p:pic>
        <p:nvPicPr>
          <p:cNvPr id="17" name="Picture 2" descr="Mercadolibre Logo - PNG y Vector">
            <a:extLst>
              <a:ext uri="{FF2B5EF4-FFF2-40B4-BE49-F238E27FC236}">
                <a16:creationId xmlns:a16="http://schemas.microsoft.com/office/drawing/2014/main" id="{BEDB2D83-6486-4DC3-AC80-2870B0FB4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8394" y="114127"/>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49ADD2E-0808-4DEC-ADD2-15CE3881301D}"/>
              </a:ext>
            </a:extLst>
          </p:cNvPr>
          <p:cNvPicPr>
            <a:picLocks noChangeAspect="1"/>
          </p:cNvPicPr>
          <p:nvPr/>
        </p:nvPicPr>
        <p:blipFill>
          <a:blip r:embed="rId4"/>
          <a:stretch>
            <a:fillRect/>
          </a:stretch>
        </p:blipFill>
        <p:spPr>
          <a:xfrm>
            <a:off x="4104545" y="276075"/>
            <a:ext cx="9420225" cy="4667250"/>
          </a:xfrm>
          <a:prstGeom prst="rect">
            <a:avLst/>
          </a:prstGeom>
        </p:spPr>
      </p:pic>
      <p:pic>
        <p:nvPicPr>
          <p:cNvPr id="7" name="Imagen 6">
            <a:extLst>
              <a:ext uri="{FF2B5EF4-FFF2-40B4-BE49-F238E27FC236}">
                <a16:creationId xmlns:a16="http://schemas.microsoft.com/office/drawing/2014/main" id="{CA76CF20-80A8-4FBF-B4D4-EB3ED240E095}"/>
              </a:ext>
            </a:extLst>
          </p:cNvPr>
          <p:cNvPicPr>
            <a:picLocks noChangeAspect="1"/>
          </p:cNvPicPr>
          <p:nvPr/>
        </p:nvPicPr>
        <p:blipFill>
          <a:blip r:embed="rId5"/>
          <a:stretch>
            <a:fillRect/>
          </a:stretch>
        </p:blipFill>
        <p:spPr>
          <a:xfrm>
            <a:off x="4104545" y="5304865"/>
            <a:ext cx="9420225" cy="4667250"/>
          </a:xfrm>
          <a:prstGeom prst="rect">
            <a:avLst/>
          </a:prstGeom>
        </p:spPr>
      </p:pic>
    </p:spTree>
    <p:extLst>
      <p:ext uri="{BB962C8B-B14F-4D97-AF65-F5344CB8AC3E}">
        <p14:creationId xmlns:p14="http://schemas.microsoft.com/office/powerpoint/2010/main" val="3919885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7" name="Google Shape;152;p4">
            <a:extLst>
              <a:ext uri="{FF2B5EF4-FFF2-40B4-BE49-F238E27FC236}">
                <a16:creationId xmlns:a16="http://schemas.microsoft.com/office/drawing/2014/main" id="{9F22B4E2-4603-4D33-95CD-46901B104D06}"/>
              </a:ext>
            </a:extLst>
          </p:cNvPr>
          <p:cNvSpPr/>
          <p:nvPr/>
        </p:nvSpPr>
        <p:spPr>
          <a:xfrm>
            <a:off x="0" y="-1"/>
            <a:ext cx="18287996" cy="4175158"/>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418" name="Google Shape;418;g2d54f33f8c9_5_516"/>
          <p:cNvSpPr txBox="1"/>
          <p:nvPr/>
        </p:nvSpPr>
        <p:spPr>
          <a:xfrm>
            <a:off x="315857" y="523728"/>
            <a:ext cx="12172440" cy="283154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8000" dirty="0">
                <a:solidFill>
                  <a:srgbClr val="002F6E"/>
                </a:solidFill>
                <a:latin typeface="Oswald"/>
                <a:ea typeface="Oswald"/>
                <a:cs typeface="Oswald"/>
                <a:sym typeface="Oswald"/>
              </a:rPr>
              <a:t>Elección de modelo de </a:t>
            </a:r>
            <a:r>
              <a:rPr lang="es-ES" sz="8000" dirty="0" err="1">
                <a:solidFill>
                  <a:srgbClr val="002F6E"/>
                </a:solidFill>
                <a:latin typeface="Oswald"/>
                <a:ea typeface="Oswald"/>
                <a:cs typeface="Oswald"/>
                <a:sym typeface="Oswald"/>
              </a:rPr>
              <a:t>embeddings</a:t>
            </a:r>
            <a:r>
              <a:rPr lang="es-ES" sz="8000" dirty="0">
                <a:solidFill>
                  <a:srgbClr val="002F6E"/>
                </a:solidFill>
                <a:latin typeface="Oswald"/>
                <a:ea typeface="Oswald"/>
                <a:cs typeface="Oswald"/>
                <a:sym typeface="Oswald"/>
              </a:rPr>
              <a:t> de texto </a:t>
            </a:r>
            <a:endParaRPr lang="en-US" sz="1400" dirty="0">
              <a:solidFill>
                <a:srgbClr val="002F6E"/>
              </a:solidFill>
            </a:endParaRPr>
          </a:p>
        </p:txBody>
      </p:sp>
      <p:sp>
        <p:nvSpPr>
          <p:cNvPr id="419" name="Google Shape;419;g2d54f33f8c9_5_516"/>
          <p:cNvSpPr txBox="1"/>
          <p:nvPr/>
        </p:nvSpPr>
        <p:spPr>
          <a:xfrm>
            <a:off x="1004602" y="3066245"/>
            <a:ext cx="16659000" cy="535531"/>
          </a:xfrm>
          <a:prstGeom prst="rect">
            <a:avLst/>
          </a:prstGeom>
          <a:noFill/>
          <a:ln>
            <a:noFill/>
          </a:ln>
        </p:spPr>
        <p:txBody>
          <a:bodyPr spcFirstLastPara="1" wrap="square" lIns="0" tIns="0" rIns="0" bIns="0" anchor="t" anchorCtr="0">
            <a:spAutoFit/>
          </a:bodyPr>
          <a:lstStyle/>
          <a:p>
            <a:pPr marL="0" lvl="0" indent="0" algn="just" rtl="0">
              <a:lnSpc>
                <a:spcPct val="145018"/>
              </a:lnSpc>
              <a:spcBef>
                <a:spcPts val="0"/>
              </a:spcBef>
              <a:spcAft>
                <a:spcPts val="0"/>
              </a:spcAft>
              <a:buClr>
                <a:schemeClr val="dk1"/>
              </a:buClr>
              <a:buSzPts val="1200"/>
              <a:buFont typeface="Arial"/>
              <a:buNone/>
            </a:pPr>
            <a:r>
              <a:rPr lang="es-ES" sz="2400" dirty="0">
                <a:solidFill>
                  <a:srgbClr val="002F6E"/>
                </a:solidFill>
              </a:rPr>
              <a:t>Comparación basada en </a:t>
            </a:r>
          </a:p>
        </p:txBody>
      </p:sp>
      <p:sp>
        <p:nvSpPr>
          <p:cNvPr id="420" name="Google Shape;420;g2d54f33f8c9_5_516"/>
          <p:cNvSpPr txBox="1"/>
          <p:nvPr/>
        </p:nvSpPr>
        <p:spPr>
          <a:xfrm>
            <a:off x="315857" y="5665582"/>
            <a:ext cx="3808800" cy="1324722"/>
          </a:xfrm>
          <a:prstGeom prst="rect">
            <a:avLst/>
          </a:prstGeom>
          <a:noFill/>
          <a:ln>
            <a:noFill/>
          </a:ln>
        </p:spPr>
        <p:txBody>
          <a:bodyPr spcFirstLastPara="1" wrap="square" lIns="0" tIns="0" rIns="0" bIns="0" anchor="t" anchorCtr="0">
            <a:spAutoFit/>
          </a:bodyPr>
          <a:lstStyle/>
          <a:p>
            <a:pPr marL="0" marR="0" lvl="0" indent="0" algn="ctr" rtl="0">
              <a:lnSpc>
                <a:spcPct val="131034"/>
              </a:lnSpc>
              <a:spcBef>
                <a:spcPts val="0"/>
              </a:spcBef>
              <a:spcAft>
                <a:spcPts val="0"/>
              </a:spcAft>
              <a:buNone/>
            </a:pPr>
            <a:r>
              <a:rPr lang="es-ES" sz="1643" dirty="0">
                <a:latin typeface="Montserrat"/>
                <a:ea typeface="Montserrat"/>
                <a:cs typeface="Montserrat"/>
                <a:sym typeface="Montserrat"/>
              </a:rPr>
              <a:t>Contiene el título original del producto, que es esencial para evaluar la descripción y detectar similitudes semánticas. </a:t>
            </a:r>
            <a:endParaRPr lang="es-ES" sz="1100" dirty="0"/>
          </a:p>
        </p:txBody>
      </p:sp>
      <p:sp>
        <p:nvSpPr>
          <p:cNvPr id="421" name="Google Shape;421;g2d54f33f8c9_5_516"/>
          <p:cNvSpPr txBox="1"/>
          <p:nvPr/>
        </p:nvSpPr>
        <p:spPr>
          <a:xfrm>
            <a:off x="1998100" y="4813398"/>
            <a:ext cx="3492300" cy="431978"/>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143" b="1" dirty="0">
                <a:solidFill>
                  <a:schemeClr val="dk1"/>
                </a:solidFill>
                <a:latin typeface="Montserrat"/>
                <a:sym typeface="Montserrat"/>
              </a:rPr>
              <a:t>title</a:t>
            </a:r>
            <a:endParaRPr sz="1600" b="1" dirty="0"/>
          </a:p>
        </p:txBody>
      </p:sp>
      <p:cxnSp>
        <p:nvCxnSpPr>
          <p:cNvPr id="422" name="Google Shape;422;g2d54f33f8c9_5_516"/>
          <p:cNvCxnSpPr/>
          <p:nvPr/>
        </p:nvCxnSpPr>
        <p:spPr>
          <a:xfrm rot="-5397367">
            <a:off x="1499968" y="7549590"/>
            <a:ext cx="6266702" cy="0"/>
          </a:xfrm>
          <a:prstGeom prst="straightConnector1">
            <a:avLst/>
          </a:prstGeom>
          <a:noFill/>
          <a:ln w="9525" cap="flat" cmpd="sng">
            <a:solidFill>
              <a:srgbClr val="000000"/>
            </a:solidFill>
            <a:prstDash val="solid"/>
            <a:round/>
            <a:headEnd type="none" w="sm" len="sm"/>
            <a:tailEnd type="none" w="sm" len="sm"/>
          </a:ln>
        </p:spPr>
      </p:cxnSp>
      <p:cxnSp>
        <p:nvCxnSpPr>
          <p:cNvPr id="423" name="Google Shape;423;g2d54f33f8c9_5_516"/>
          <p:cNvCxnSpPr/>
          <p:nvPr/>
        </p:nvCxnSpPr>
        <p:spPr>
          <a:xfrm rot="-5397367">
            <a:off x="5818149" y="7589627"/>
            <a:ext cx="6266702" cy="0"/>
          </a:xfrm>
          <a:prstGeom prst="straightConnector1">
            <a:avLst/>
          </a:prstGeom>
          <a:noFill/>
          <a:ln w="9525" cap="flat" cmpd="sng">
            <a:solidFill>
              <a:srgbClr val="000000"/>
            </a:solidFill>
            <a:prstDash val="solid"/>
            <a:round/>
            <a:headEnd type="none" w="sm" len="sm"/>
            <a:tailEnd type="none" w="sm" len="sm"/>
          </a:ln>
        </p:spPr>
      </p:cxnSp>
      <p:cxnSp>
        <p:nvCxnSpPr>
          <p:cNvPr id="424" name="Google Shape;424;g2d54f33f8c9_5_516"/>
          <p:cNvCxnSpPr/>
          <p:nvPr/>
        </p:nvCxnSpPr>
        <p:spPr>
          <a:xfrm rot="-5397367">
            <a:off x="10406479" y="7589615"/>
            <a:ext cx="6266702" cy="0"/>
          </a:xfrm>
          <a:prstGeom prst="straightConnector1">
            <a:avLst/>
          </a:prstGeom>
          <a:noFill/>
          <a:ln w="9525" cap="flat" cmpd="sng">
            <a:solidFill>
              <a:srgbClr val="000000"/>
            </a:solidFill>
            <a:prstDash val="solid"/>
            <a:round/>
            <a:headEnd type="none" w="sm" len="sm"/>
            <a:tailEnd type="none" w="sm" len="sm"/>
          </a:ln>
        </p:spPr>
      </p:cxnSp>
      <p:sp>
        <p:nvSpPr>
          <p:cNvPr id="425" name="Google Shape;425;g2d54f33f8c9_5_516"/>
          <p:cNvSpPr txBox="1"/>
          <p:nvPr/>
        </p:nvSpPr>
        <p:spPr>
          <a:xfrm>
            <a:off x="5047155" y="5638007"/>
            <a:ext cx="3299400" cy="2980624"/>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Contiene información adicional relevante (como marca, modelo, etc.) que puede ser crucial para confirmar la similitud entre productos, especialmente cuando los títulos pueden variar ligeramente.</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6" name="Google Shape;426;g2d54f33f8c9_5_516"/>
          <p:cNvSpPr txBox="1"/>
          <p:nvPr/>
        </p:nvSpPr>
        <p:spPr>
          <a:xfrm>
            <a:off x="4535364" y="4742661"/>
            <a:ext cx="4322981"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100"/>
              <a:buNone/>
            </a:pPr>
            <a:r>
              <a:rPr lang="en-US" sz="2200" b="1" dirty="0">
                <a:solidFill>
                  <a:schemeClr val="dk1"/>
                </a:solidFill>
                <a:latin typeface="Montserrat"/>
                <a:ea typeface="Montserrat"/>
                <a:cs typeface="Montserrat"/>
                <a:sym typeface="Montserrat"/>
              </a:rPr>
              <a:t>attributes</a:t>
            </a:r>
            <a:endParaRPr lang="en-US" sz="2200" b="1" dirty="0"/>
          </a:p>
        </p:txBody>
      </p:sp>
      <p:sp>
        <p:nvSpPr>
          <p:cNvPr id="427" name="Google Shape;427;g2d54f33f8c9_5_516"/>
          <p:cNvSpPr txBox="1"/>
          <p:nvPr/>
        </p:nvSpPr>
        <p:spPr>
          <a:xfrm>
            <a:off x="9399957" y="5665582"/>
            <a:ext cx="3574500" cy="198708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Proporciona la URL de la imagen principal del producto, la cual se utilizará para el análisis visual mediante la extracción de </a:t>
            </a:r>
            <a:r>
              <a:rPr lang="es-ES" sz="1643" dirty="0" err="1">
                <a:latin typeface="Montserrat"/>
                <a:ea typeface="Montserrat"/>
                <a:cs typeface="Montserrat"/>
                <a:sym typeface="Montserrat"/>
              </a:rPr>
              <a:t>features</a:t>
            </a:r>
            <a:endParaRPr sz="16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643" dirty="0">
              <a:latin typeface="Montserrat"/>
              <a:ea typeface="Montserrat"/>
              <a:cs typeface="Montserrat"/>
              <a:sym typeface="Montserrat"/>
            </a:endParaRPr>
          </a:p>
        </p:txBody>
      </p:sp>
      <p:sp>
        <p:nvSpPr>
          <p:cNvPr id="428" name="Google Shape;428;g2d54f33f8c9_5_516"/>
          <p:cNvSpPr txBox="1"/>
          <p:nvPr/>
        </p:nvSpPr>
        <p:spPr>
          <a:xfrm>
            <a:off x="8949100" y="4818160"/>
            <a:ext cx="4867500" cy="389337"/>
          </a:xfrm>
          <a:prstGeom prst="rect">
            <a:avLst/>
          </a:prstGeom>
          <a:noFill/>
          <a:ln>
            <a:noFill/>
          </a:ln>
        </p:spPr>
        <p:txBody>
          <a:bodyPr spcFirstLastPara="1" wrap="square" lIns="0" tIns="0" rIns="0" bIns="0" anchor="t" anchorCtr="0">
            <a:spAutoFit/>
          </a:bodyPr>
          <a:lstStyle/>
          <a:p>
            <a:pPr marL="0" marR="0" lvl="0" indent="0" algn="ctr"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thumbnail</a:t>
            </a:r>
            <a:endParaRPr lang="es-ES" sz="2200" b="1" dirty="0">
              <a:solidFill>
                <a:schemeClr val="dk1"/>
              </a:solidFill>
              <a:latin typeface="Montserrat"/>
              <a:ea typeface="Montserrat"/>
              <a:cs typeface="Montserrat"/>
              <a:sym typeface="Montserrat"/>
            </a:endParaRPr>
          </a:p>
        </p:txBody>
      </p:sp>
      <p:sp>
        <p:nvSpPr>
          <p:cNvPr id="429" name="Google Shape;429;g2d54f33f8c9_5_516"/>
          <p:cNvSpPr txBox="1"/>
          <p:nvPr/>
        </p:nvSpPr>
        <p:spPr>
          <a:xfrm>
            <a:off x="13933663" y="5469727"/>
            <a:ext cx="3910800" cy="1716432"/>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100"/>
              <a:buNone/>
            </a:pPr>
            <a:r>
              <a:rPr lang="es-ES" sz="1643" dirty="0">
                <a:latin typeface="Montserrat"/>
                <a:ea typeface="Montserrat"/>
                <a:cs typeface="Montserrat"/>
                <a:sym typeface="Montserrat"/>
              </a:rPr>
              <a:t> El precio es un dato útil para filtrar o agrupar productos, ya que productos similares suelen tener rangos de precio cercanos. </a:t>
            </a:r>
            <a:endParaRPr sz="1943" dirty="0">
              <a:latin typeface="Montserrat"/>
              <a:ea typeface="Montserrat"/>
              <a:cs typeface="Montserrat"/>
              <a:sym typeface="Montserrat"/>
            </a:endParaRPr>
          </a:p>
          <a:p>
            <a:pPr marL="0" marR="0" lvl="0" indent="0" algn="l" rtl="0">
              <a:lnSpc>
                <a:spcPct val="131034"/>
              </a:lnSpc>
              <a:spcBef>
                <a:spcPts val="0"/>
              </a:spcBef>
              <a:spcAft>
                <a:spcPts val="0"/>
              </a:spcAft>
              <a:buNone/>
            </a:pPr>
            <a:endParaRPr sz="1943" dirty="0">
              <a:latin typeface="Montserrat"/>
              <a:ea typeface="Montserrat"/>
              <a:cs typeface="Montserrat"/>
              <a:sym typeface="Montserrat"/>
            </a:endParaRPr>
          </a:p>
        </p:txBody>
      </p:sp>
      <p:sp>
        <p:nvSpPr>
          <p:cNvPr id="430" name="Google Shape;430;g2d54f33f8c9_5_516"/>
          <p:cNvSpPr txBox="1"/>
          <p:nvPr/>
        </p:nvSpPr>
        <p:spPr>
          <a:xfrm>
            <a:off x="15668244" y="4839308"/>
            <a:ext cx="4352439"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s-ES" sz="2200" b="1" dirty="0" err="1">
                <a:solidFill>
                  <a:schemeClr val="dk1"/>
                </a:solidFill>
                <a:latin typeface="Montserrat"/>
                <a:ea typeface="Montserrat"/>
                <a:cs typeface="Montserrat"/>
                <a:sym typeface="Montserrat"/>
              </a:rPr>
              <a:t>price</a:t>
            </a:r>
            <a:endParaRPr lang="es-ES" sz="2200" b="1" dirty="0">
              <a:solidFill>
                <a:schemeClr val="dk1"/>
              </a:solidFill>
              <a:latin typeface="Montserrat"/>
              <a:ea typeface="Montserrat"/>
              <a:cs typeface="Montserrat"/>
              <a:sym typeface="Montserrat"/>
            </a:endParaRPr>
          </a:p>
        </p:txBody>
      </p:sp>
      <p:pic>
        <p:nvPicPr>
          <p:cNvPr id="25" name="Picture 2" descr="Mercadolibre Logo - PNG y Vector">
            <a:extLst>
              <a:ext uri="{FF2B5EF4-FFF2-40B4-BE49-F238E27FC236}">
                <a16:creationId xmlns:a16="http://schemas.microsoft.com/office/drawing/2014/main" id="{A178B5A2-FC1B-41B1-A0AB-014513A27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51"/>
        <p:cNvGrpSpPr/>
        <p:nvPr/>
      </p:nvGrpSpPr>
      <p:grpSpPr>
        <a:xfrm>
          <a:off x="0" y="0"/>
          <a:ext cx="0" cy="0"/>
          <a:chOff x="0" y="0"/>
          <a:chExt cx="0" cy="0"/>
        </a:xfrm>
      </p:grpSpPr>
      <p:cxnSp>
        <p:nvCxnSpPr>
          <p:cNvPr id="352" name="Google Shape;352;g2d54f33f8c9_5_726"/>
          <p:cNvCxnSpPr/>
          <p:nvPr/>
        </p:nvCxnSpPr>
        <p:spPr>
          <a:xfrm rot="19625">
            <a:off x="-94" y="3323494"/>
            <a:ext cx="18288298" cy="0"/>
          </a:xfrm>
          <a:prstGeom prst="straightConnector1">
            <a:avLst/>
          </a:prstGeom>
          <a:noFill/>
          <a:ln w="9525" cap="flat" cmpd="sng">
            <a:solidFill>
              <a:srgbClr val="000000"/>
            </a:solidFill>
            <a:prstDash val="solid"/>
            <a:round/>
            <a:headEnd type="none" w="sm" len="sm"/>
            <a:tailEnd type="none" w="sm" len="sm"/>
          </a:ln>
        </p:spPr>
      </p:cxnSp>
      <p:cxnSp>
        <p:nvCxnSpPr>
          <p:cNvPr id="353" name="Google Shape;353;g2d54f33f8c9_5_726"/>
          <p:cNvCxnSpPr/>
          <p:nvPr/>
        </p:nvCxnSpPr>
        <p:spPr>
          <a:xfrm rot="19625">
            <a:off x="-122" y="7484457"/>
            <a:ext cx="18288298" cy="0"/>
          </a:xfrm>
          <a:prstGeom prst="straightConnector1">
            <a:avLst/>
          </a:prstGeom>
          <a:noFill/>
          <a:ln w="9525" cap="flat" cmpd="sng">
            <a:solidFill>
              <a:srgbClr val="000000"/>
            </a:solidFill>
            <a:prstDash val="solid"/>
            <a:round/>
            <a:headEnd type="none" w="sm" len="sm"/>
            <a:tailEnd type="none" w="sm" len="sm"/>
          </a:ln>
        </p:spPr>
      </p:cxnSp>
      <p:cxnSp>
        <p:nvCxnSpPr>
          <p:cNvPr id="354" name="Google Shape;354;g2d54f33f8c9_5_726"/>
          <p:cNvCxnSpPr/>
          <p:nvPr/>
        </p:nvCxnSpPr>
        <p:spPr>
          <a:xfrm rot="-5413384">
            <a:off x="4019771" y="5403921"/>
            <a:ext cx="4161032" cy="0"/>
          </a:xfrm>
          <a:prstGeom prst="straightConnector1">
            <a:avLst/>
          </a:prstGeom>
          <a:noFill/>
          <a:ln w="9525" cap="flat" cmpd="sng">
            <a:solidFill>
              <a:srgbClr val="000000"/>
            </a:solidFill>
            <a:prstDash val="solid"/>
            <a:round/>
            <a:headEnd type="none" w="sm" len="sm"/>
            <a:tailEnd type="none" w="sm" len="sm"/>
          </a:ln>
        </p:spPr>
      </p:cxnSp>
      <p:cxnSp>
        <p:nvCxnSpPr>
          <p:cNvPr id="355" name="Google Shape;355;g2d54f33f8c9_5_726"/>
          <p:cNvCxnSpPr/>
          <p:nvPr/>
        </p:nvCxnSpPr>
        <p:spPr>
          <a:xfrm rot="-5413384">
            <a:off x="10107196" y="5403921"/>
            <a:ext cx="4161032" cy="0"/>
          </a:xfrm>
          <a:prstGeom prst="straightConnector1">
            <a:avLst/>
          </a:prstGeom>
          <a:noFill/>
          <a:ln w="9525" cap="flat" cmpd="sng">
            <a:solidFill>
              <a:srgbClr val="000000"/>
            </a:solidFill>
            <a:prstDash val="solid"/>
            <a:round/>
            <a:headEnd type="none" w="sm" len="sm"/>
            <a:tailEnd type="none" w="sm" len="sm"/>
          </a:ln>
        </p:spPr>
      </p:cxnSp>
      <p:grpSp>
        <p:nvGrpSpPr>
          <p:cNvPr id="356" name="Google Shape;356;g2d54f33f8c9_5_726"/>
          <p:cNvGrpSpPr/>
          <p:nvPr/>
        </p:nvGrpSpPr>
        <p:grpSpPr>
          <a:xfrm>
            <a:off x="6427456" y="3555668"/>
            <a:ext cx="5752053" cy="3604863"/>
            <a:chOff x="-117" y="-733783"/>
            <a:chExt cx="7669404" cy="4806484"/>
          </a:xfrm>
        </p:grpSpPr>
        <p:sp>
          <p:nvSpPr>
            <p:cNvPr id="357" name="Google Shape;357;g2d54f33f8c9_5_726"/>
            <p:cNvSpPr txBox="1"/>
            <p:nvPr/>
          </p:nvSpPr>
          <p:spPr>
            <a:xfrm>
              <a:off x="-50"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Metodología</a:t>
              </a:r>
              <a:endParaRPr/>
            </a:p>
          </p:txBody>
        </p:sp>
        <p:sp>
          <p:nvSpPr>
            <p:cNvPr id="358" name="Google Shape;358;g2d54f33f8c9_5_726"/>
            <p:cNvSpPr txBox="1"/>
            <p:nvPr/>
          </p:nvSpPr>
          <p:spPr>
            <a:xfrm>
              <a:off x="60767" y="360786"/>
              <a:ext cx="6539400" cy="8724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PIPELINE DE GENERACIÓN DE INFORMACIÓN ESTRUCTURADA</a:t>
              </a:r>
              <a:endParaRPr/>
            </a:p>
          </p:txBody>
        </p:sp>
        <p:sp>
          <p:nvSpPr>
            <p:cNvPr id="359" name="Google Shape;359;g2d54f33f8c9_5_726"/>
            <p:cNvSpPr txBox="1"/>
            <p:nvPr/>
          </p:nvSpPr>
          <p:spPr>
            <a:xfrm>
              <a:off x="-117" y="1344346"/>
              <a:ext cx="7669404" cy="2728355"/>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SzPts val="1100"/>
                <a:buNone/>
              </a:pPr>
              <a:r>
                <a:rPr lang="en-US" sz="1450" dirty="0">
                  <a:latin typeface="Montserrat"/>
                  <a:ea typeface="Montserrat"/>
                  <a:cs typeface="Montserrat"/>
                  <a:sym typeface="Montserrat"/>
                </a:rPr>
                <a:t>Entrada de </a:t>
              </a:r>
              <a:r>
                <a:rPr lang="en-US" sz="1450" dirty="0" err="1">
                  <a:latin typeface="Montserrat"/>
                  <a:ea typeface="Montserrat"/>
                  <a:cs typeface="Montserrat"/>
                  <a:sym typeface="Montserrat"/>
                </a:rPr>
                <a:t>datos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Relatos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seleccionados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categorizados</a:t>
              </a:r>
              <a:r>
                <a:rPr lang="en-US" sz="1450" dirty="0">
                  <a:latin typeface="Montserrat"/>
                  <a:ea typeface="Montserrat"/>
                  <a:cs typeface="Montserrat"/>
                  <a:sym typeface="Montserrat"/>
                </a:rPr>
                <a:t> en los </a:t>
              </a:r>
              <a:r>
                <a:rPr lang="en-US" sz="1450" dirty="0" err="1">
                  <a:latin typeface="Montserrat"/>
                  <a:ea typeface="Montserrat"/>
                  <a:cs typeface="Montserrat"/>
                  <a:sym typeface="Montserrat"/>
                </a:rPr>
                <a:t>universos</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tráfico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migrantes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reclutamiento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ilícito</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50" dirty="0" err="1">
                  <a:latin typeface="Montserrat"/>
                  <a:ea typeface="Montserrat"/>
                  <a:cs typeface="Montserrat"/>
                  <a:sym typeface="Montserrat"/>
                </a:rPr>
                <a:t>Instrucción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Uso</a:t>
              </a:r>
              <a:r>
                <a:rPr lang="en-US" sz="1450" dirty="0">
                  <a:latin typeface="Montserrat"/>
                  <a:ea typeface="Montserrat"/>
                  <a:cs typeface="Montserrat"/>
                  <a:sym typeface="Montserrat"/>
                </a:rPr>
                <a:t> de prompts para </a:t>
              </a:r>
              <a:r>
                <a:rPr lang="en-US" sz="1450" dirty="0" err="1">
                  <a:latin typeface="Montserrat"/>
                  <a:ea typeface="Montserrat"/>
                  <a:cs typeface="Montserrat"/>
                  <a:sym typeface="Montserrat"/>
                </a:rPr>
                <a:t>guiar</a:t>
              </a:r>
              <a:r>
                <a:rPr lang="en-US" sz="1450" dirty="0">
                  <a:latin typeface="Montserrat"/>
                  <a:ea typeface="Montserrat"/>
                  <a:cs typeface="Montserrat"/>
                  <a:sym typeface="Montserrat"/>
                </a:rPr>
                <a:t> al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en la </a:t>
              </a:r>
              <a:r>
                <a:rPr lang="en-US" sz="1450" dirty="0" err="1">
                  <a:latin typeface="Montserrat"/>
                  <a:ea typeface="Montserrat"/>
                  <a:cs typeface="Montserrat"/>
                  <a:sym typeface="Montserrat"/>
                </a:rPr>
                <a:t>extracción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respuestas</a:t>
              </a:r>
              <a:r>
                <a:rPr lang="en-US" sz="1450" dirty="0">
                  <a:latin typeface="Montserrat"/>
                  <a:ea typeface="Montserrat"/>
                  <a:cs typeface="Montserrat"/>
                  <a:sym typeface="Montserrat"/>
                </a:rPr>
                <a:t> a las </a:t>
              </a:r>
              <a:r>
                <a:rPr lang="en-US" sz="1450" dirty="0" err="1">
                  <a:latin typeface="Montserrat"/>
                  <a:ea typeface="Montserrat"/>
                  <a:cs typeface="Montserrat"/>
                  <a:sym typeface="Montserrat"/>
                </a:rPr>
                <a:t>preguntas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definidoras</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50" dirty="0" err="1">
                  <a:latin typeface="Montserrat"/>
                  <a:ea typeface="Montserrat"/>
                  <a:cs typeface="Montserrat"/>
                  <a:sym typeface="Montserrat"/>
                </a:rPr>
                <a:t>Almacenamiento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resultados</a:t>
              </a:r>
              <a:r>
                <a:rPr lang="en-US" sz="1450" dirty="0">
                  <a:latin typeface="Montserrat"/>
                  <a:ea typeface="Montserrat"/>
                  <a:cs typeface="Montserrat"/>
                  <a:sym typeface="Montserrat"/>
                </a:rPr>
                <a:t>: Salida </a:t>
              </a:r>
              <a:r>
                <a:rPr lang="en-US" sz="1450" dirty="0" err="1">
                  <a:latin typeface="Montserrat"/>
                  <a:ea typeface="Montserrat"/>
                  <a:cs typeface="Montserrat"/>
                  <a:sym typeface="Montserrat"/>
                </a:rPr>
                <a:t>organizada</a:t>
              </a:r>
              <a:r>
                <a:rPr lang="en-US" sz="1450" dirty="0">
                  <a:latin typeface="Montserrat"/>
                  <a:ea typeface="Montserrat"/>
                  <a:cs typeface="Montserrat"/>
                  <a:sym typeface="Montserrat"/>
                </a:rPr>
                <a:t> en </a:t>
              </a:r>
              <a:r>
                <a:rPr lang="en-US" sz="1450" dirty="0" err="1">
                  <a:latin typeface="Montserrat"/>
                  <a:ea typeface="Montserrat"/>
                  <a:cs typeface="Montserrat"/>
                  <a:sym typeface="Montserrat"/>
                </a:rPr>
                <a:t>formato</a:t>
              </a:r>
              <a:r>
                <a:rPr lang="en-US" sz="1450" dirty="0">
                  <a:latin typeface="Montserrat"/>
                  <a:ea typeface="Montserrat"/>
                  <a:cs typeface="Montserrat"/>
                  <a:sym typeface="Montserrat"/>
                </a:rPr>
                <a:t> CSV con </a:t>
              </a:r>
              <a:r>
                <a:rPr lang="en-US" sz="1450" dirty="0" err="1">
                  <a:latin typeface="Montserrat"/>
                  <a:ea typeface="Montserrat"/>
                  <a:cs typeface="Montserrat"/>
                  <a:sym typeface="Montserrat"/>
                </a:rPr>
                <a:t>relato</a:t>
              </a:r>
              <a:r>
                <a:rPr lang="en-US" sz="1450" dirty="0">
                  <a:latin typeface="Montserrat"/>
                  <a:ea typeface="Montserrat"/>
                  <a:cs typeface="Montserrat"/>
                  <a:sym typeface="Montserrat"/>
                </a:rPr>
                <a:t> original y </a:t>
              </a:r>
              <a:r>
                <a:rPr lang="en-US" sz="1450" dirty="0" err="1">
                  <a:latin typeface="Montserrat"/>
                  <a:ea typeface="Montserrat"/>
                  <a:cs typeface="Montserrat"/>
                  <a:sym typeface="Montserrat"/>
                </a:rPr>
                <a:t>respuestas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estructuradas</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marR="0" lvl="0" indent="0" algn="l" rtl="0">
                <a:lnSpc>
                  <a:spcPct val="130979"/>
                </a:lnSpc>
                <a:spcBef>
                  <a:spcPts val="0"/>
                </a:spcBef>
                <a:spcAft>
                  <a:spcPts val="0"/>
                </a:spcAft>
                <a:buNone/>
              </a:pPr>
              <a:endParaRPr sz="1450" dirty="0">
                <a:latin typeface="Montserrat"/>
                <a:ea typeface="Montserrat"/>
                <a:cs typeface="Montserrat"/>
                <a:sym typeface="Montserrat"/>
              </a:endParaRPr>
            </a:p>
          </p:txBody>
        </p:sp>
      </p:grpSp>
      <p:grpSp>
        <p:nvGrpSpPr>
          <p:cNvPr id="360" name="Google Shape;360;g2d54f33f8c9_5_726"/>
          <p:cNvGrpSpPr/>
          <p:nvPr/>
        </p:nvGrpSpPr>
        <p:grpSpPr>
          <a:xfrm>
            <a:off x="27" y="443567"/>
            <a:ext cx="8060636" cy="2360153"/>
            <a:chOff x="0" y="-66675"/>
            <a:chExt cx="2122952" cy="621600"/>
          </a:xfrm>
        </p:grpSpPr>
        <p:sp>
          <p:nvSpPr>
            <p:cNvPr id="361" name="Google Shape;361;g2d54f33f8c9_5_726"/>
            <p:cNvSpPr/>
            <p:nvPr/>
          </p:nvSpPr>
          <p:spPr>
            <a:xfrm>
              <a:off x="0" y="0"/>
              <a:ext cx="2122952" cy="554799"/>
            </a:xfrm>
            <a:custGeom>
              <a:avLst/>
              <a:gdLst/>
              <a:ahLst/>
              <a:cxnLst/>
              <a:rect l="l" t="t" r="r" b="b"/>
              <a:pathLst>
                <a:path w="2122952" h="554799" extrusionOk="0">
                  <a:moveTo>
                    <a:pt x="1919752" y="0"/>
                  </a:moveTo>
                  <a:lnTo>
                    <a:pt x="0" y="0"/>
                  </a:lnTo>
                  <a:lnTo>
                    <a:pt x="0" y="554799"/>
                  </a:lnTo>
                  <a:lnTo>
                    <a:pt x="1919752" y="554799"/>
                  </a:lnTo>
                  <a:lnTo>
                    <a:pt x="2122952" y="277400"/>
                  </a:lnTo>
                  <a:lnTo>
                    <a:pt x="1919752" y="0"/>
                  </a:lnTo>
                  <a:close/>
                </a:path>
              </a:pathLst>
            </a:custGeom>
            <a:solidFill>
              <a:srgbClr val="FCC618"/>
            </a:solidFill>
            <a:ln>
              <a:noFill/>
            </a:ln>
          </p:spPr>
        </p:sp>
        <p:sp>
          <p:nvSpPr>
            <p:cNvPr id="362" name="Google Shape;362;g2d54f33f8c9_5_726"/>
            <p:cNvSpPr txBox="1"/>
            <p:nvPr/>
          </p:nvSpPr>
          <p:spPr>
            <a:xfrm>
              <a:off x="0" y="-66675"/>
              <a:ext cx="2008800" cy="621600"/>
            </a:xfrm>
            <a:prstGeom prst="rect">
              <a:avLst/>
            </a:prstGeom>
            <a:solidFill>
              <a:srgbClr val="FCC618"/>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3" name="Google Shape;363;g2d54f33f8c9_5_726"/>
          <p:cNvSpPr txBox="1"/>
          <p:nvPr/>
        </p:nvSpPr>
        <p:spPr>
          <a:xfrm>
            <a:off x="406800" y="91049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DEFINICIÓN</a:t>
            </a:r>
            <a:endParaRPr/>
          </a:p>
        </p:txBody>
      </p:sp>
      <p:sp>
        <p:nvSpPr>
          <p:cNvPr id="364" name="Google Shape;364;g2d54f33f8c9_5_726"/>
          <p:cNvSpPr txBox="1"/>
          <p:nvPr/>
        </p:nvSpPr>
        <p:spPr>
          <a:xfrm>
            <a:off x="686100" y="2142006"/>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DE UNIVERSOS FINALES</a:t>
            </a:r>
            <a:endParaRPr/>
          </a:p>
        </p:txBody>
      </p:sp>
      <p:grpSp>
        <p:nvGrpSpPr>
          <p:cNvPr id="365" name="Google Shape;365;g2d54f33f8c9_5_726"/>
          <p:cNvGrpSpPr/>
          <p:nvPr/>
        </p:nvGrpSpPr>
        <p:grpSpPr>
          <a:xfrm>
            <a:off x="406789" y="3555668"/>
            <a:ext cx="5433075" cy="2841934"/>
            <a:chOff x="0" y="19050"/>
            <a:chExt cx="7244100" cy="3789246"/>
          </a:xfrm>
        </p:grpSpPr>
        <p:sp>
          <p:nvSpPr>
            <p:cNvPr id="366" name="Google Shape;366;g2d54f33f8c9_5_726"/>
            <p:cNvSpPr txBox="1"/>
            <p:nvPr/>
          </p:nvSpPr>
          <p:spPr>
            <a:xfrm>
              <a:off x="0" y="19050"/>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Objetivo</a:t>
              </a:r>
              <a:endParaRPr/>
            </a:p>
          </p:txBody>
        </p:sp>
        <p:sp>
          <p:nvSpPr>
            <p:cNvPr id="367" name="Google Shape;367;g2d54f33f8c9_5_726"/>
            <p:cNvSpPr txBox="1"/>
            <p:nvPr/>
          </p:nvSpPr>
          <p:spPr>
            <a:xfrm>
              <a:off x="0" y="1378086"/>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dirty="0"/>
                <a:t>DEFINIDOR DE FENÓMENOS CRIMINALES</a:t>
              </a:r>
              <a:endParaRPr dirty="0"/>
            </a:p>
          </p:txBody>
        </p:sp>
        <p:sp>
          <p:nvSpPr>
            <p:cNvPr id="368" name="Google Shape;368;g2d54f33f8c9_5_726"/>
            <p:cNvSpPr txBox="1"/>
            <p:nvPr/>
          </p:nvSpPr>
          <p:spPr>
            <a:xfrm>
              <a:off x="0" y="2302896"/>
              <a:ext cx="7244100" cy="1505400"/>
            </a:xfrm>
            <a:prstGeom prst="rect">
              <a:avLst/>
            </a:prstGeom>
            <a:noFill/>
            <a:ln>
              <a:noFill/>
            </a:ln>
          </p:spPr>
          <p:txBody>
            <a:bodyPr spcFirstLastPara="1" wrap="square" lIns="0" tIns="0" rIns="0" bIns="0" anchor="t" anchorCtr="0">
              <a:spAutoFit/>
            </a:bodyPr>
            <a:lstStyle/>
            <a:p>
              <a:pPr marL="0" marR="0" lvl="0" indent="0" algn="l" rtl="0">
                <a:lnSpc>
                  <a:spcPct val="130979"/>
                </a:lnSpc>
                <a:spcBef>
                  <a:spcPts val="0"/>
                </a:spcBef>
                <a:spcAft>
                  <a:spcPts val="0"/>
                </a:spcAft>
                <a:buNone/>
              </a:pPr>
              <a:r>
                <a:rPr lang="en-US" sz="1488" dirty="0" err="1">
                  <a:latin typeface="Montserrat"/>
                  <a:ea typeface="Montserrat"/>
                  <a:cs typeface="Montserrat"/>
                  <a:sym typeface="Montserrat"/>
                </a:rPr>
                <a:t>Extracción</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sistemática</a:t>
              </a:r>
              <a:r>
                <a:rPr lang="en-US" sz="1488" dirty="0">
                  <a:latin typeface="Montserrat"/>
                  <a:ea typeface="Montserrat"/>
                  <a:cs typeface="Montserrat"/>
                  <a:sym typeface="Montserrat"/>
                </a:rPr>
                <a:t> de </a:t>
              </a:r>
              <a:r>
                <a:rPr lang="en-US" sz="1488" dirty="0" err="1">
                  <a:latin typeface="Montserrat"/>
                  <a:ea typeface="Montserrat"/>
                  <a:cs typeface="Montserrat"/>
                  <a:sym typeface="Montserrat"/>
                </a:rPr>
                <a:t>respuestas</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conceptuales</a:t>
              </a:r>
              <a:r>
                <a:rPr lang="en-US" sz="1488" dirty="0">
                  <a:latin typeface="Montserrat"/>
                  <a:ea typeface="Montserrat"/>
                  <a:cs typeface="Montserrat"/>
                  <a:sym typeface="Montserrat"/>
                </a:rPr>
                <a:t> que </a:t>
              </a:r>
              <a:r>
                <a:rPr lang="en-US" sz="1488" dirty="0" err="1">
                  <a:latin typeface="Montserrat"/>
                  <a:ea typeface="Montserrat"/>
                  <a:cs typeface="Montserrat"/>
                  <a:sym typeface="Montserrat"/>
                </a:rPr>
                <a:t>fueron</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desarrolladas</a:t>
              </a:r>
              <a:r>
                <a:rPr lang="en-US" sz="1488" dirty="0">
                  <a:latin typeface="Montserrat"/>
                  <a:ea typeface="Montserrat"/>
                  <a:cs typeface="Montserrat"/>
                  <a:sym typeface="Montserrat"/>
                </a:rPr>
                <a:t> en conjunto con los </a:t>
              </a:r>
              <a:r>
                <a:rPr lang="en-US" sz="1488" dirty="0" err="1">
                  <a:latin typeface="Montserrat"/>
                  <a:ea typeface="Montserrat"/>
                  <a:cs typeface="Montserrat"/>
                  <a:sym typeface="Montserrat"/>
                </a:rPr>
                <a:t>analistas</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expertos</a:t>
              </a:r>
              <a:r>
                <a:rPr lang="en-US" sz="1488" dirty="0">
                  <a:latin typeface="Montserrat"/>
                  <a:ea typeface="Montserrat"/>
                  <a:cs typeface="Montserrat"/>
                  <a:sym typeface="Montserrat"/>
                </a:rPr>
                <a:t> de </a:t>
              </a:r>
              <a:r>
                <a:rPr lang="en-US" sz="1488" dirty="0" err="1">
                  <a:latin typeface="Montserrat"/>
                  <a:ea typeface="Montserrat"/>
                  <a:cs typeface="Montserrat"/>
                  <a:sym typeface="Montserrat"/>
                </a:rPr>
                <a:t>cada</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fenómeno</a:t>
              </a:r>
              <a:r>
                <a:rPr lang="en-US" sz="1488" dirty="0">
                  <a:latin typeface="Montserrat"/>
                  <a:ea typeface="Montserrat"/>
                  <a:cs typeface="Montserrat"/>
                  <a:sym typeface="Montserrat"/>
                </a:rPr>
                <a:t> para </a:t>
              </a:r>
              <a:r>
                <a:rPr lang="en-US" sz="1488" dirty="0" err="1">
                  <a:latin typeface="Montserrat"/>
                  <a:ea typeface="Montserrat"/>
                  <a:cs typeface="Montserrat"/>
                  <a:sym typeface="Montserrat"/>
                </a:rPr>
                <a:t>definir</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si</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el</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relato</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hace</a:t>
              </a:r>
              <a:r>
                <a:rPr lang="en-US" sz="1488" dirty="0">
                  <a:latin typeface="Montserrat"/>
                  <a:ea typeface="Montserrat"/>
                  <a:cs typeface="Montserrat"/>
                  <a:sym typeface="Montserrat"/>
                </a:rPr>
                <a:t> </a:t>
              </a:r>
              <a:r>
                <a:rPr lang="en-US" sz="1488" dirty="0" err="1">
                  <a:latin typeface="Montserrat"/>
                  <a:ea typeface="Montserrat"/>
                  <a:cs typeface="Montserrat"/>
                  <a:sym typeface="Montserrat"/>
                </a:rPr>
                <a:t>parte</a:t>
              </a:r>
              <a:r>
                <a:rPr lang="en-US" sz="1488" dirty="0">
                  <a:latin typeface="Montserrat"/>
                  <a:ea typeface="Montserrat"/>
                  <a:cs typeface="Montserrat"/>
                  <a:sym typeface="Montserrat"/>
                </a:rPr>
                <a:t> o no del </a:t>
              </a:r>
              <a:r>
                <a:rPr lang="en-US" sz="1488" dirty="0" err="1">
                  <a:latin typeface="Montserrat"/>
                  <a:ea typeface="Montserrat"/>
                  <a:cs typeface="Montserrat"/>
                  <a:sym typeface="Montserrat"/>
                </a:rPr>
                <a:t>universo</a:t>
              </a:r>
              <a:r>
                <a:rPr lang="en-US" sz="1488" dirty="0">
                  <a:latin typeface="Montserrat"/>
                  <a:ea typeface="Montserrat"/>
                  <a:cs typeface="Montserrat"/>
                  <a:sym typeface="Montserrat"/>
                </a:rPr>
                <a:t> final del </a:t>
              </a:r>
              <a:r>
                <a:rPr lang="en-US" sz="1488" dirty="0" err="1">
                  <a:latin typeface="Montserrat"/>
                  <a:ea typeface="Montserrat"/>
                  <a:cs typeface="Montserrat"/>
                  <a:sym typeface="Montserrat"/>
                </a:rPr>
                <a:t>fenómeno</a:t>
              </a:r>
              <a:r>
                <a:rPr lang="en-US" sz="1488" dirty="0">
                  <a:latin typeface="Montserrat"/>
                  <a:ea typeface="Montserrat"/>
                  <a:cs typeface="Montserrat"/>
                  <a:sym typeface="Montserrat"/>
                </a:rPr>
                <a:t> criminal.</a:t>
              </a:r>
              <a:endParaRPr sz="1500" dirty="0"/>
            </a:p>
          </p:txBody>
        </p:sp>
      </p:grpSp>
      <p:grpSp>
        <p:nvGrpSpPr>
          <p:cNvPr id="369" name="Google Shape;369;g2d54f33f8c9_5_726"/>
          <p:cNvGrpSpPr/>
          <p:nvPr/>
        </p:nvGrpSpPr>
        <p:grpSpPr>
          <a:xfrm>
            <a:off x="12514875" y="3555668"/>
            <a:ext cx="5773050" cy="4016282"/>
            <a:chOff x="-33" y="-733783"/>
            <a:chExt cx="7697400" cy="5355043"/>
          </a:xfrm>
        </p:grpSpPr>
        <p:sp>
          <p:nvSpPr>
            <p:cNvPr id="370" name="Google Shape;370;g2d54f33f8c9_5_726"/>
            <p:cNvSpPr txBox="1"/>
            <p:nvPr/>
          </p:nvSpPr>
          <p:spPr>
            <a:xfrm>
              <a:off x="-33"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Detalles </a:t>
              </a:r>
              <a:endParaRPr/>
            </a:p>
          </p:txBody>
        </p:sp>
        <p:sp>
          <p:nvSpPr>
            <p:cNvPr id="371" name="Google Shape;371;g2d54f33f8c9_5_726"/>
            <p:cNvSpPr txBox="1"/>
            <p:nvPr/>
          </p:nvSpPr>
          <p:spPr>
            <a:xfrm>
              <a:off x="-33" y="489719"/>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PREGUNTA A PREGUNTA</a:t>
              </a:r>
              <a:endParaRPr/>
            </a:p>
          </p:txBody>
        </p:sp>
        <p:sp>
          <p:nvSpPr>
            <p:cNvPr id="372" name="Google Shape;372;g2d54f33f8c9_5_726"/>
            <p:cNvSpPr txBox="1"/>
            <p:nvPr/>
          </p:nvSpPr>
          <p:spPr>
            <a:xfrm>
              <a:off x="-33" y="1515960"/>
              <a:ext cx="7697400" cy="3105300"/>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Modelo utilizado: Meta-Llama-3.1-70B-Instruct y Auto Tokenizer para la gestión de tokens.</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Funcionalidades clave:</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find_max_tokens_preguntas: Priorización de relatos extensos y complejos.</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endParaRPr sz="1488">
                <a:latin typeface="Montserrat"/>
                <a:ea typeface="Montserrat"/>
                <a:cs typeface="Montserrat"/>
                <a:sym typeface="Montserrat"/>
              </a:endParaRPr>
            </a:p>
            <a:p>
              <a:pPr marL="0" marR="0" lvl="0" indent="0" algn="l" rtl="0">
                <a:lnSpc>
                  <a:spcPct val="130979"/>
                </a:lnSpc>
                <a:spcBef>
                  <a:spcPts val="0"/>
                </a:spcBef>
                <a:spcAft>
                  <a:spcPts val="0"/>
                </a:spcAft>
                <a:buNone/>
              </a:pPr>
              <a:endParaRPr sz="1488">
                <a:latin typeface="Montserrat"/>
                <a:ea typeface="Montserrat"/>
                <a:cs typeface="Montserrat"/>
                <a:sym typeface="Montserrat"/>
              </a:endParaRPr>
            </a:p>
          </p:txBody>
        </p:sp>
      </p:grpSp>
      <p:grpSp>
        <p:nvGrpSpPr>
          <p:cNvPr id="373" name="Google Shape;373;g2d54f33f8c9_5_726"/>
          <p:cNvGrpSpPr/>
          <p:nvPr/>
        </p:nvGrpSpPr>
        <p:grpSpPr>
          <a:xfrm>
            <a:off x="292589" y="7545543"/>
            <a:ext cx="17265600" cy="2880172"/>
            <a:chOff x="0" y="19050"/>
            <a:chExt cx="23020800" cy="3840229"/>
          </a:xfrm>
        </p:grpSpPr>
        <p:sp>
          <p:nvSpPr>
            <p:cNvPr id="374" name="Google Shape;374;g2d54f33f8c9_5_726"/>
            <p:cNvSpPr txBox="1"/>
            <p:nvPr/>
          </p:nvSpPr>
          <p:spPr>
            <a:xfrm>
              <a:off x="0" y="19050"/>
              <a:ext cx="230208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PROMPTS</a:t>
              </a:r>
              <a:endParaRPr/>
            </a:p>
          </p:txBody>
        </p:sp>
        <p:sp>
          <p:nvSpPr>
            <p:cNvPr id="375" name="Google Shape;375;g2d54f33f8c9_5_726"/>
            <p:cNvSpPr txBox="1"/>
            <p:nvPr/>
          </p:nvSpPr>
          <p:spPr>
            <a:xfrm>
              <a:off x="0" y="1095286"/>
              <a:ext cx="207816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b="0" i="0" u="none" strike="noStrike" cap="none">
                  <a:solidFill>
                    <a:srgbClr val="000000"/>
                  </a:solidFill>
                  <a:latin typeface="Arial"/>
                  <a:ea typeface="Arial"/>
                  <a:cs typeface="Arial"/>
                  <a:sym typeface="Arial"/>
                </a:rPr>
                <a:t>PUNTOS A TENER EN CUENTA</a:t>
              </a:r>
              <a:endParaRPr/>
            </a:p>
          </p:txBody>
        </p:sp>
        <p:sp>
          <p:nvSpPr>
            <p:cNvPr id="376" name="Google Shape;376;g2d54f33f8c9_5_726"/>
            <p:cNvSpPr txBox="1"/>
            <p:nvPr/>
          </p:nvSpPr>
          <p:spPr>
            <a:xfrm>
              <a:off x="0" y="1655179"/>
              <a:ext cx="23020800" cy="2204100"/>
            </a:xfrm>
            <a:prstGeom prst="rect">
              <a:avLst/>
            </a:prstGeom>
            <a:noFill/>
            <a:ln>
              <a:noFill/>
            </a:ln>
          </p:spPr>
          <p:txBody>
            <a:bodyPr spcFirstLastPara="1" wrap="square" lIns="0" tIns="0" rIns="0" bIns="0" anchor="t" anchorCtr="0">
              <a:spAutoFit/>
            </a:bodyPr>
            <a:lstStyle/>
            <a:p>
              <a:pPr marL="914400" lvl="1" indent="-316737" algn="l" rtl="0">
                <a:lnSpc>
                  <a:spcPct val="130979"/>
                </a:lnSpc>
                <a:spcBef>
                  <a:spcPts val="0"/>
                </a:spcBef>
                <a:spcAft>
                  <a:spcPts val="0"/>
                </a:spcAft>
                <a:buSzPts val="1388"/>
                <a:buChar char="•"/>
              </a:pPr>
              <a:r>
                <a:rPr lang="en-US" sz="1388" dirty="0">
                  <a:solidFill>
                    <a:schemeClr val="dk1"/>
                  </a:solidFill>
                  <a:latin typeface="Montserrat"/>
                  <a:ea typeface="Montserrat"/>
                  <a:cs typeface="Montserrat"/>
                  <a:sym typeface="Montserrat"/>
                </a:rPr>
                <a:t>Se </a:t>
              </a:r>
              <a:r>
                <a:rPr lang="en-US" sz="1388" dirty="0" err="1">
                  <a:solidFill>
                    <a:schemeClr val="dk1"/>
                  </a:solidFill>
                  <a:latin typeface="Montserrat"/>
                  <a:ea typeface="Montserrat"/>
                  <a:cs typeface="Montserrat"/>
                  <a:sym typeface="Montserrat"/>
                </a:rPr>
                <a:t>establece</a:t>
              </a:r>
              <a:r>
                <a:rPr lang="en-US" sz="1388" dirty="0">
                  <a:solidFill>
                    <a:schemeClr val="dk1"/>
                  </a:solidFill>
                  <a:latin typeface="Montserrat"/>
                  <a:ea typeface="Montserrat"/>
                  <a:cs typeface="Montserrat"/>
                  <a:sym typeface="Montserrat"/>
                </a:rPr>
                <a:t> que </a:t>
              </a:r>
              <a:r>
                <a:rPr lang="en-US" sz="1388" dirty="0" err="1">
                  <a:solidFill>
                    <a:schemeClr val="dk1"/>
                  </a:solidFill>
                  <a:latin typeface="Montserrat"/>
                  <a:ea typeface="Montserrat"/>
                  <a:cs typeface="Montserrat"/>
                  <a:sym typeface="Montserrat"/>
                </a:rPr>
                <a:t>el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rol</a:t>
              </a:r>
              <a:r>
                <a:rPr lang="en-US" sz="1388" dirty="0">
                  <a:solidFill>
                    <a:schemeClr val="dk1"/>
                  </a:solidFill>
                  <a:latin typeface="Montserrat"/>
                  <a:ea typeface="Montserrat"/>
                  <a:cs typeface="Montserrat"/>
                  <a:sym typeface="Montserrat"/>
                </a:rPr>
                <a:t> del </a:t>
              </a:r>
              <a:r>
                <a:rPr lang="en-US" sz="1388" dirty="0" err="1">
                  <a:solidFill>
                    <a:schemeClr val="dk1"/>
                  </a:solidFill>
                  <a:latin typeface="Montserrat"/>
                  <a:ea typeface="Montserrat"/>
                  <a:cs typeface="Montserrat"/>
                  <a:sym typeface="Montserrat"/>
                </a:rPr>
                <a:t>modelo</a:t>
              </a:r>
              <a:r>
                <a:rPr lang="en-US" sz="1388" dirty="0">
                  <a:solidFill>
                    <a:schemeClr val="dk1"/>
                  </a:solidFill>
                  <a:latin typeface="Montserrat"/>
                  <a:ea typeface="Montserrat"/>
                  <a:cs typeface="Montserrat"/>
                  <a:sym typeface="Montserrat"/>
                </a:rPr>
                <a:t> sea ser un </a:t>
              </a:r>
              <a:r>
                <a:rPr lang="en-US" sz="1388" dirty="0" err="1">
                  <a:solidFill>
                    <a:schemeClr val="dk1"/>
                  </a:solidFill>
                  <a:latin typeface="Montserrat"/>
                  <a:ea typeface="Montserrat"/>
                  <a:cs typeface="Montserrat"/>
                  <a:sym typeface="Montserrat"/>
                </a:rPr>
                <a:t>asistente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especializado</a:t>
              </a:r>
              <a:r>
                <a:rPr lang="en-US" sz="1388" dirty="0">
                  <a:solidFill>
                    <a:schemeClr val="dk1"/>
                  </a:solidFill>
                  <a:latin typeface="Montserrat"/>
                  <a:ea typeface="Montserrat"/>
                  <a:cs typeface="Montserrat"/>
                  <a:sym typeface="Montserrat"/>
                </a:rPr>
                <a:t> en la </a:t>
              </a:r>
              <a:r>
                <a:rPr lang="en-US" sz="1388" dirty="0" err="1">
                  <a:solidFill>
                    <a:schemeClr val="dk1"/>
                  </a:solidFill>
                  <a:latin typeface="Montserrat"/>
                  <a:ea typeface="Montserrat"/>
                  <a:cs typeface="Montserrat"/>
                  <a:sym typeface="Montserrat"/>
                </a:rPr>
                <a:t>extracción</a:t>
              </a:r>
              <a:r>
                <a:rPr lang="en-US" sz="1388" dirty="0">
                  <a:solidFill>
                    <a:schemeClr val="dk1"/>
                  </a:solidFill>
                  <a:latin typeface="Montserrat"/>
                  <a:ea typeface="Montserrat"/>
                  <a:cs typeface="Montserrat"/>
                  <a:sym typeface="Montserrat"/>
                </a:rPr>
                <a:t> de </a:t>
              </a:r>
              <a:r>
                <a:rPr lang="en-US" sz="1388" dirty="0" err="1">
                  <a:solidFill>
                    <a:schemeClr val="dk1"/>
                  </a:solidFill>
                  <a:latin typeface="Montserrat"/>
                  <a:ea typeface="Montserrat"/>
                  <a:cs typeface="Montserrat"/>
                  <a:sym typeface="Montserrat"/>
                </a:rPr>
                <a:t>información</a:t>
              </a:r>
              <a:r>
                <a:rPr lang="en-US" sz="1388" dirty="0">
                  <a:solidFill>
                    <a:schemeClr val="dk1"/>
                  </a:solidFill>
                  <a:latin typeface="Montserrat"/>
                  <a:ea typeface="Montserrat"/>
                  <a:cs typeface="Montserrat"/>
                  <a:sym typeface="Montserrat"/>
                </a:rPr>
                <a:t> de </a:t>
              </a:r>
              <a:r>
                <a:rPr lang="en-US" sz="1388" dirty="0" err="1">
                  <a:solidFill>
                    <a:schemeClr val="dk1"/>
                  </a:solidFill>
                  <a:latin typeface="Montserrat"/>
                  <a:ea typeface="Montserrat"/>
                  <a:cs typeface="Montserrat"/>
                  <a:sym typeface="Montserrat"/>
                </a:rPr>
                <a:t>relatos</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sobre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actividades</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ilegales</a:t>
              </a:r>
              <a:r>
                <a:rPr lang="en-US" sz="1388" dirty="0">
                  <a:solidFill>
                    <a:schemeClr val="dk1"/>
                  </a:solidFill>
                  <a:latin typeface="Montserrat"/>
                  <a:ea typeface="Montserrat"/>
                  <a:cs typeface="Montserrat"/>
                  <a:sym typeface="Montserrat"/>
                </a:rPr>
                <a:t> con un </a:t>
              </a:r>
              <a:r>
                <a:rPr lang="en-US" sz="1388" dirty="0" err="1">
                  <a:solidFill>
                    <a:schemeClr val="dk1"/>
                  </a:solidFill>
                  <a:latin typeface="Montserrat"/>
                  <a:ea typeface="Montserrat"/>
                  <a:cs typeface="Montserrat"/>
                  <a:sym typeface="Montserrat"/>
                </a:rPr>
                <a:t>enfoque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puntual</a:t>
              </a:r>
              <a:r>
                <a:rPr lang="en-US" sz="1388" dirty="0">
                  <a:solidFill>
                    <a:schemeClr val="dk1"/>
                  </a:solidFill>
                  <a:latin typeface="Montserrat"/>
                  <a:ea typeface="Montserrat"/>
                  <a:cs typeface="Montserrat"/>
                  <a:sym typeface="Montserrat"/>
                </a:rPr>
                <a:t> en </a:t>
              </a:r>
              <a:r>
                <a:rPr lang="en-US" sz="1388" dirty="0" err="1">
                  <a:solidFill>
                    <a:schemeClr val="dk1"/>
                  </a:solidFill>
                  <a:latin typeface="Montserrat"/>
                  <a:ea typeface="Montserrat"/>
                  <a:cs typeface="Montserrat"/>
                  <a:sym typeface="Montserrat"/>
                </a:rPr>
                <a:t>el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tráfico</a:t>
              </a:r>
              <a:r>
                <a:rPr lang="en-US" sz="1388" dirty="0">
                  <a:solidFill>
                    <a:schemeClr val="dk1"/>
                  </a:solidFill>
                  <a:latin typeface="Montserrat"/>
                  <a:ea typeface="Montserrat"/>
                  <a:cs typeface="Montserrat"/>
                  <a:sym typeface="Montserrat"/>
                </a:rPr>
                <a:t> de </a:t>
              </a:r>
              <a:r>
                <a:rPr lang="en-US" sz="1388" dirty="0" err="1">
                  <a:solidFill>
                    <a:schemeClr val="dk1"/>
                  </a:solidFill>
                  <a:latin typeface="Montserrat"/>
                  <a:ea typeface="Montserrat"/>
                  <a:cs typeface="Montserrat"/>
                  <a:sym typeface="Montserrat"/>
                </a:rPr>
                <a:t>inmigrantes</a:t>
              </a:r>
              <a:r>
                <a:rPr lang="en-US" sz="1388" dirty="0">
                  <a:solidFill>
                    <a:schemeClr val="dk1"/>
                  </a:solidFill>
                  <a:latin typeface="Montserrat"/>
                  <a:ea typeface="Montserrat"/>
                  <a:cs typeface="Montserrat"/>
                  <a:sym typeface="Montserrat"/>
                </a:rPr>
                <a:t> o </a:t>
              </a:r>
              <a:r>
                <a:rPr lang="en-US" sz="1388" dirty="0" err="1">
                  <a:solidFill>
                    <a:schemeClr val="dk1"/>
                  </a:solidFill>
                  <a:latin typeface="Montserrat"/>
                  <a:ea typeface="Montserrat"/>
                  <a:cs typeface="Montserrat"/>
                  <a:sym typeface="Montserrat"/>
                </a:rPr>
                <a:t>reclutamiento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ilícito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También</a:t>
              </a:r>
              <a:r>
                <a:rPr lang="en-US" sz="1388" dirty="0">
                  <a:solidFill>
                    <a:schemeClr val="dk1"/>
                  </a:solidFill>
                  <a:latin typeface="Montserrat"/>
                  <a:ea typeface="Montserrat"/>
                  <a:cs typeface="Montserrat"/>
                  <a:sym typeface="Montserrat"/>
                </a:rPr>
                <a:t> se </a:t>
              </a:r>
              <a:r>
                <a:rPr lang="en-US" sz="1388" dirty="0" err="1">
                  <a:solidFill>
                    <a:schemeClr val="dk1"/>
                  </a:solidFill>
                  <a:latin typeface="Montserrat"/>
                  <a:ea typeface="Montserrat"/>
                  <a:cs typeface="Montserrat"/>
                  <a:sym typeface="Montserrat"/>
                </a:rPr>
                <a:t>hace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énfasis</a:t>
              </a:r>
              <a:r>
                <a:rPr lang="en-US" sz="1388" dirty="0">
                  <a:solidFill>
                    <a:schemeClr val="dk1"/>
                  </a:solidFill>
                  <a:latin typeface="Montserrat"/>
                  <a:ea typeface="Montserrat"/>
                  <a:cs typeface="Montserrat"/>
                  <a:sym typeface="Montserrat"/>
                </a:rPr>
                <a:t> en que </a:t>
              </a:r>
              <a:r>
                <a:rPr lang="en-US" sz="1388" dirty="0" err="1">
                  <a:solidFill>
                    <a:schemeClr val="dk1"/>
                  </a:solidFill>
                  <a:latin typeface="Montserrat"/>
                  <a:ea typeface="Montserrat"/>
                  <a:cs typeface="Montserrat"/>
                  <a:sym typeface="Montserrat"/>
                </a:rPr>
                <a:t>el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modelo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mantenga</a:t>
              </a:r>
              <a:r>
                <a:rPr lang="en-US" sz="1388" dirty="0">
                  <a:solidFill>
                    <a:schemeClr val="dk1"/>
                  </a:solidFill>
                  <a:latin typeface="Montserrat"/>
                  <a:ea typeface="Montserrat"/>
                  <a:cs typeface="Montserrat"/>
                  <a:sym typeface="Montserrat"/>
                </a:rPr>
                <a:t> la </a:t>
              </a:r>
              <a:r>
                <a:rPr lang="en-US" sz="1388" dirty="0" err="1">
                  <a:solidFill>
                    <a:schemeClr val="dk1"/>
                  </a:solidFill>
                  <a:latin typeface="Montserrat"/>
                  <a:ea typeface="Montserrat"/>
                  <a:cs typeface="Montserrat"/>
                  <a:sym typeface="Montserrat"/>
                </a:rPr>
                <a:t>consistencia</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respondiendo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específicamente</a:t>
              </a:r>
              <a:r>
                <a:rPr lang="en-US" sz="1388" dirty="0">
                  <a:solidFill>
                    <a:schemeClr val="dk1"/>
                  </a:solidFill>
                  <a:latin typeface="Montserrat"/>
                  <a:ea typeface="Montserrat"/>
                  <a:cs typeface="Montserrat"/>
                  <a:sym typeface="Montserrat"/>
                </a:rPr>
                <a:t> a la </a:t>
              </a:r>
              <a:r>
                <a:rPr lang="en-US" sz="1388" dirty="0" err="1">
                  <a:solidFill>
                    <a:schemeClr val="dk1"/>
                  </a:solidFill>
                  <a:latin typeface="Montserrat"/>
                  <a:ea typeface="Montserrat"/>
                  <a:cs typeface="Montserrat"/>
                  <a:sym typeface="Montserrat"/>
                </a:rPr>
                <a:t>información</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preguntada</a:t>
              </a:r>
              <a:r>
                <a:rPr lang="en-US" sz="1388" dirty="0">
                  <a:solidFill>
                    <a:schemeClr val="dk1"/>
                  </a:solidFill>
                  <a:latin typeface="Montserrat"/>
                  <a:ea typeface="Montserrat"/>
                  <a:cs typeface="Montserrat"/>
                  <a:sym typeface="Montserrat"/>
                </a:rPr>
                <a:t> sin </a:t>
              </a:r>
              <a:r>
                <a:rPr lang="en-US" sz="1388" dirty="0" err="1">
                  <a:solidFill>
                    <a:schemeClr val="dk1"/>
                  </a:solidFill>
                  <a:latin typeface="Montserrat"/>
                  <a:ea typeface="Montserrat"/>
                  <a:cs typeface="Montserrat"/>
                  <a:sym typeface="Montserrat"/>
                </a:rPr>
                <a:t>añadir</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información</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adicional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También</a:t>
              </a:r>
              <a:r>
                <a:rPr lang="en-US" sz="1388" dirty="0">
                  <a:solidFill>
                    <a:schemeClr val="dk1"/>
                  </a:solidFill>
                  <a:latin typeface="Montserrat"/>
                  <a:ea typeface="Montserrat"/>
                  <a:cs typeface="Montserrat"/>
                  <a:sym typeface="Montserrat"/>
                </a:rPr>
                <a:t> se </a:t>
              </a:r>
              <a:r>
                <a:rPr lang="en-US" sz="1388" dirty="0" err="1">
                  <a:solidFill>
                    <a:schemeClr val="dk1"/>
                  </a:solidFill>
                  <a:latin typeface="Montserrat"/>
                  <a:ea typeface="Montserrat"/>
                  <a:cs typeface="Montserrat"/>
                  <a:sym typeface="Montserrat"/>
                </a:rPr>
                <a:t>hace</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énfasis</a:t>
              </a:r>
              <a:r>
                <a:rPr lang="en-US" sz="1388" dirty="0">
                  <a:solidFill>
                    <a:schemeClr val="dk1"/>
                  </a:solidFill>
                  <a:latin typeface="Montserrat"/>
                  <a:ea typeface="Montserrat"/>
                  <a:cs typeface="Montserrat"/>
                  <a:sym typeface="Montserrat"/>
                </a:rPr>
                <a:t> en </a:t>
              </a:r>
              <a:r>
                <a:rPr lang="en-US" sz="1388" dirty="0" err="1">
                  <a:solidFill>
                    <a:schemeClr val="dk1"/>
                  </a:solidFill>
                  <a:latin typeface="Montserrat"/>
                  <a:ea typeface="Montserrat"/>
                  <a:cs typeface="Montserrat"/>
                  <a:sym typeface="Montserrat"/>
                </a:rPr>
                <a:t>mantener</a:t>
              </a:r>
              <a:r>
                <a:rPr lang="en-US" sz="1388" dirty="0">
                  <a:solidFill>
                    <a:schemeClr val="dk1"/>
                  </a:solidFill>
                  <a:latin typeface="Montserrat"/>
                  <a:ea typeface="Montserrat"/>
                  <a:cs typeface="Montserrat"/>
                  <a:sym typeface="Montserrat"/>
                </a:rPr>
                <a:t> la </a:t>
              </a:r>
              <a:r>
                <a:rPr lang="en-US" sz="1388" dirty="0" err="1">
                  <a:solidFill>
                    <a:schemeClr val="dk1"/>
                  </a:solidFill>
                  <a:latin typeface="Montserrat"/>
                  <a:ea typeface="Montserrat"/>
                  <a:cs typeface="Montserrat"/>
                  <a:sym typeface="Montserrat"/>
                </a:rPr>
                <a:t>fidelidad</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hacia</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el</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relato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evitando</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inferir</a:t>
              </a:r>
              <a:r>
                <a:rPr lang="en-US" sz="1388" dirty="0">
                  <a:solidFill>
                    <a:schemeClr val="dk1"/>
                  </a:solidFill>
                  <a:latin typeface="Montserrat"/>
                  <a:ea typeface="Montserrat"/>
                  <a:cs typeface="Montserrat"/>
                  <a:sym typeface="Montserrat"/>
                </a:rPr>
                <a:t> </a:t>
              </a:r>
              <a:r>
                <a:rPr lang="en-US" sz="1388" dirty="0" err="1">
                  <a:solidFill>
                    <a:schemeClr val="dk1"/>
                  </a:solidFill>
                  <a:latin typeface="Montserrat"/>
                  <a:ea typeface="Montserrat"/>
                  <a:cs typeface="Montserrat"/>
                  <a:sym typeface="Montserrat"/>
                </a:rPr>
                <a:t>información</a:t>
              </a:r>
              <a:r>
                <a:rPr lang="en-US" sz="1388" dirty="0">
                  <a:solidFill>
                    <a:schemeClr val="dk1"/>
                  </a:solidFill>
                  <a:latin typeface="Montserrat"/>
                  <a:ea typeface="Montserrat"/>
                  <a:cs typeface="Montserrat"/>
                  <a:sym typeface="Montserrat"/>
                </a:rPr>
                <a:t> que no sea </a:t>
              </a:r>
              <a:r>
                <a:rPr lang="en-US" sz="1388" dirty="0" err="1">
                  <a:solidFill>
                    <a:schemeClr val="dk1"/>
                  </a:solidFill>
                  <a:latin typeface="Montserrat"/>
                  <a:ea typeface="Montserrat"/>
                  <a:cs typeface="Montserrat"/>
                  <a:sym typeface="Montserrat"/>
                </a:rPr>
                <a:t>explícita</a:t>
              </a:r>
              <a:r>
                <a:rPr lang="en-US" sz="1388" dirty="0">
                  <a:solidFill>
                    <a:schemeClr val="dk1"/>
                  </a:solidFill>
                  <a:latin typeface="Montserrat"/>
                  <a:ea typeface="Montserrat"/>
                  <a:cs typeface="Montserrat"/>
                  <a:sym typeface="Montserrat"/>
                </a:rPr>
                <a:t> al </a:t>
              </a:r>
              <a:r>
                <a:rPr lang="en-US" sz="1388" dirty="0" err="1">
                  <a:solidFill>
                    <a:schemeClr val="dk1"/>
                  </a:solidFill>
                  <a:latin typeface="Montserrat"/>
                  <a:ea typeface="Montserrat"/>
                  <a:cs typeface="Montserrat"/>
                  <a:sym typeface="Montserrat"/>
                </a:rPr>
                <a:t>relato</a:t>
              </a:r>
              <a:endParaRPr sz="1388" dirty="0">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Clr>
                  <a:schemeClr val="dk1"/>
                </a:buClr>
                <a:buSzPts val="1388"/>
                <a:buFont typeface="Montserrat"/>
                <a:buChar char="•"/>
              </a:pPr>
              <a:r>
                <a:rPr lang="en-US" sz="1488" dirty="0">
                  <a:solidFill>
                    <a:schemeClr val="dk1"/>
                  </a:solidFill>
                  <a:latin typeface="Montserrat"/>
                  <a:ea typeface="Montserrat"/>
                  <a:cs typeface="Montserrat"/>
                  <a:sym typeface="Montserrat"/>
                </a:rPr>
                <a:t>NA: Si </a:t>
              </a:r>
              <a:r>
                <a:rPr lang="en-US" sz="1488" dirty="0" err="1">
                  <a:solidFill>
                    <a:schemeClr val="dk1"/>
                  </a:solidFill>
                  <a:latin typeface="Montserrat"/>
                  <a:ea typeface="Montserrat"/>
                  <a:cs typeface="Montserrat"/>
                  <a:sym typeface="Montserrat"/>
                </a:rPr>
                <a:t>el</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relato</a:t>
              </a:r>
              <a:r>
                <a:rPr lang="en-US" sz="1488" dirty="0">
                  <a:solidFill>
                    <a:schemeClr val="dk1"/>
                  </a:solidFill>
                  <a:latin typeface="Montserrat"/>
                  <a:ea typeface="Montserrat"/>
                  <a:cs typeface="Montserrat"/>
                  <a:sym typeface="Montserrat"/>
                </a:rPr>
                <a:t> no </a:t>
              </a:r>
              <a:r>
                <a:rPr lang="en-US" sz="1488" dirty="0" err="1">
                  <a:solidFill>
                    <a:schemeClr val="dk1"/>
                  </a:solidFill>
                  <a:latin typeface="Montserrat"/>
                  <a:ea typeface="Montserrat"/>
                  <a:cs typeface="Montserrat"/>
                  <a:sym typeface="Montserrat"/>
                </a:rPr>
                <a:t>contiene</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información</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valiosa</a:t>
              </a:r>
              <a:r>
                <a:rPr lang="en-US" sz="1488" dirty="0">
                  <a:solidFill>
                    <a:schemeClr val="dk1"/>
                  </a:solidFill>
                  <a:latin typeface="Montserrat"/>
                  <a:ea typeface="Montserrat"/>
                  <a:cs typeface="Montserrat"/>
                  <a:sym typeface="Montserrat"/>
                </a:rPr>
                <a:t> se </a:t>
              </a:r>
              <a:r>
                <a:rPr lang="en-US" sz="1488" dirty="0" err="1">
                  <a:solidFill>
                    <a:schemeClr val="dk1"/>
                  </a:solidFill>
                  <a:latin typeface="Montserrat"/>
                  <a:ea typeface="Montserrat"/>
                  <a:cs typeface="Montserrat"/>
                  <a:sym typeface="Montserrat"/>
                </a:rPr>
                <a:t>completa</a:t>
              </a:r>
              <a:r>
                <a:rPr lang="en-US" sz="1488" dirty="0">
                  <a:solidFill>
                    <a:schemeClr val="dk1"/>
                  </a:solidFill>
                  <a:latin typeface="Montserrat"/>
                  <a:ea typeface="Montserrat"/>
                  <a:cs typeface="Montserrat"/>
                  <a:sym typeface="Montserrat"/>
                </a:rPr>
                <a:t> con “NA” para </a:t>
              </a:r>
              <a:r>
                <a:rPr lang="en-US" sz="1488" dirty="0" err="1">
                  <a:solidFill>
                    <a:schemeClr val="dk1"/>
                  </a:solidFill>
                  <a:latin typeface="Montserrat"/>
                  <a:ea typeface="Montserrat"/>
                  <a:cs typeface="Montserrat"/>
                  <a:sym typeface="Montserrat"/>
                </a:rPr>
                <a:t>poder</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estandarizar</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más</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rápido</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así</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mismo</a:t>
              </a:r>
              <a:r>
                <a:rPr lang="en-US" sz="1488" dirty="0">
                  <a:solidFill>
                    <a:schemeClr val="dk1"/>
                  </a:solidFill>
                  <a:latin typeface="Montserrat"/>
                  <a:ea typeface="Montserrat"/>
                  <a:cs typeface="Montserrat"/>
                  <a:sym typeface="Montserrat"/>
                </a:rPr>
                <a:t> se le da </a:t>
              </a:r>
              <a:r>
                <a:rPr lang="en-US" sz="1488" dirty="0" err="1">
                  <a:solidFill>
                    <a:schemeClr val="dk1"/>
                  </a:solidFill>
                  <a:latin typeface="Montserrat"/>
                  <a:ea typeface="Montserrat"/>
                  <a:cs typeface="Montserrat"/>
                  <a:sym typeface="Montserrat"/>
                </a:rPr>
                <a:t>instrucciones</a:t>
              </a:r>
              <a:r>
                <a:rPr lang="en-US" sz="1488" dirty="0">
                  <a:solidFill>
                    <a:schemeClr val="dk1"/>
                  </a:solidFill>
                  <a:latin typeface="Montserrat"/>
                  <a:ea typeface="Montserrat"/>
                  <a:cs typeface="Montserrat"/>
                  <a:sym typeface="Montserrat"/>
                </a:rPr>
                <a:t> de solo responder a la </a:t>
              </a:r>
              <a:r>
                <a:rPr lang="en-US" sz="1488" dirty="0" err="1">
                  <a:solidFill>
                    <a:schemeClr val="dk1"/>
                  </a:solidFill>
                  <a:latin typeface="Montserrat"/>
                  <a:ea typeface="Montserrat"/>
                  <a:cs typeface="Montserrat"/>
                  <a:sym typeface="Montserrat"/>
                </a:rPr>
                <a:t>pregunta</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indicada</a:t>
              </a:r>
              <a:r>
                <a:rPr lang="en-US" sz="1488" dirty="0">
                  <a:solidFill>
                    <a:schemeClr val="dk1"/>
                  </a:solidFill>
                  <a:latin typeface="Montserrat"/>
                  <a:ea typeface="Montserrat"/>
                  <a:cs typeface="Montserrat"/>
                  <a:sym typeface="Montserrat"/>
                </a:rPr>
                <a:t> sin </a:t>
              </a:r>
              <a:r>
                <a:rPr lang="en-US" sz="1488" dirty="0" err="1">
                  <a:solidFill>
                    <a:schemeClr val="dk1"/>
                  </a:solidFill>
                  <a:latin typeface="Montserrat"/>
                  <a:ea typeface="Montserrat"/>
                  <a:cs typeface="Montserrat"/>
                  <a:sym typeface="Montserrat"/>
                </a:rPr>
                <a:t>comentarios</a:t>
              </a:r>
              <a:r>
                <a:rPr lang="en-US" sz="1488" dirty="0">
                  <a:solidFill>
                    <a:schemeClr val="dk1"/>
                  </a:solidFill>
                  <a:latin typeface="Montserrat"/>
                  <a:ea typeface="Montserrat"/>
                  <a:cs typeface="Montserrat"/>
                  <a:sym typeface="Montserrat"/>
                </a:rPr>
                <a:t> o </a:t>
              </a:r>
              <a:r>
                <a:rPr lang="en-US" sz="1488" dirty="0" err="1">
                  <a:solidFill>
                    <a:schemeClr val="dk1"/>
                  </a:solidFill>
                  <a:latin typeface="Montserrat"/>
                  <a:ea typeface="Montserrat"/>
                  <a:cs typeface="Montserrat"/>
                  <a:sym typeface="Montserrat"/>
                </a:rPr>
                <a:t>justificaciones</a:t>
              </a:r>
              <a:r>
                <a:rPr lang="en-US" sz="1488" dirty="0">
                  <a:solidFill>
                    <a:schemeClr val="dk1"/>
                  </a:solidFill>
                  <a:latin typeface="Montserrat"/>
                  <a:ea typeface="Montserrat"/>
                  <a:cs typeface="Montserrat"/>
                  <a:sym typeface="Montserrat"/>
                </a:rPr>
                <a:t> </a:t>
              </a:r>
              <a:r>
                <a:rPr lang="en-US" sz="1488" dirty="0" err="1">
                  <a:solidFill>
                    <a:schemeClr val="dk1"/>
                  </a:solidFill>
                  <a:latin typeface="Montserrat"/>
                  <a:ea typeface="Montserrat"/>
                  <a:cs typeface="Montserrat"/>
                  <a:sym typeface="Montserrat"/>
                </a:rPr>
                <a:t>adicionales</a:t>
              </a:r>
              <a:r>
                <a:rPr lang="en-US" sz="1488" dirty="0">
                  <a:solidFill>
                    <a:schemeClr val="dk1"/>
                  </a:solidFill>
                  <a:latin typeface="Montserrat"/>
                  <a:ea typeface="Montserrat"/>
                  <a:cs typeface="Montserrat"/>
                  <a:sym typeface="Montserrat"/>
                </a:rPr>
                <a:t>.</a:t>
              </a:r>
              <a:endParaRPr sz="1388" dirty="0">
                <a:solidFill>
                  <a:schemeClr val="dk1"/>
                </a:solidFill>
                <a:latin typeface="Montserrat"/>
                <a:ea typeface="Montserrat"/>
                <a:cs typeface="Montserrat"/>
                <a:sym typeface="Montserrat"/>
              </a:endParaRPr>
            </a:p>
            <a:p>
              <a:pPr marL="0" lvl="0" indent="0" algn="l" rtl="0">
                <a:lnSpc>
                  <a:spcPct val="130979"/>
                </a:lnSpc>
                <a:spcBef>
                  <a:spcPts val="0"/>
                </a:spcBef>
                <a:spcAft>
                  <a:spcPts val="0"/>
                </a:spcAft>
                <a:buNone/>
              </a:pPr>
              <a:endParaRPr sz="1388" dirty="0">
                <a:latin typeface="Montserrat"/>
                <a:ea typeface="Montserrat"/>
                <a:cs typeface="Montserrat"/>
                <a:sym typeface="Montserrat"/>
              </a:endParaRPr>
            </a:p>
          </p:txBody>
        </p:sp>
      </p:grpSp>
      <p:pic>
        <p:nvPicPr>
          <p:cNvPr id="30" name="Picture 2" descr="Mercadolibre Logo - PNG y Vector">
            <a:extLst>
              <a:ext uri="{FF2B5EF4-FFF2-40B4-BE49-F238E27FC236}">
                <a16:creationId xmlns:a16="http://schemas.microsoft.com/office/drawing/2014/main" id="{DC5AFA16-D511-4FE3-B759-60F0404EB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83"/>
        <p:cNvGrpSpPr/>
        <p:nvPr/>
      </p:nvGrpSpPr>
      <p:grpSpPr>
        <a:xfrm>
          <a:off x="0" y="0"/>
          <a:ext cx="0" cy="0"/>
          <a:chOff x="0" y="0"/>
          <a:chExt cx="0" cy="0"/>
        </a:xfrm>
      </p:grpSpPr>
      <p:grpSp>
        <p:nvGrpSpPr>
          <p:cNvPr id="384" name="Google Shape;384;g2d54f33f8c9_5_493"/>
          <p:cNvGrpSpPr/>
          <p:nvPr/>
        </p:nvGrpSpPr>
        <p:grpSpPr>
          <a:xfrm>
            <a:off x="0" y="-253165"/>
            <a:ext cx="18288600" cy="3532558"/>
            <a:chOff x="0" y="-66675"/>
            <a:chExt cx="4816592" cy="930355"/>
          </a:xfrm>
        </p:grpSpPr>
        <p:sp>
          <p:nvSpPr>
            <p:cNvPr id="385" name="Google Shape;385;g2d54f33f8c9_5_49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386" name="Google Shape;386;g2d54f33f8c9_5_49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7" name="Google Shape;387;g2d54f33f8c9_5_493"/>
          <p:cNvSpPr txBox="1"/>
          <p:nvPr/>
        </p:nvSpPr>
        <p:spPr>
          <a:xfrm>
            <a:off x="1013475" y="488525"/>
            <a:ext cx="16796400" cy="1785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200"/>
              <a:buNone/>
            </a:pPr>
            <a:r>
              <a:rPr lang="en-US" sz="8000">
                <a:solidFill>
                  <a:srgbClr val="FFFDFD"/>
                </a:solidFill>
                <a:latin typeface="Oswald"/>
                <a:ea typeface="Oswald"/>
                <a:cs typeface="Oswald"/>
                <a:sym typeface="Oswald"/>
              </a:rPr>
              <a:t>Tráfico de Migrantes</a:t>
            </a:r>
            <a:endParaRPr sz="8000">
              <a:solidFill>
                <a:srgbClr val="FFFDFD"/>
              </a:solidFill>
              <a:latin typeface="Oswald"/>
              <a:ea typeface="Oswald"/>
              <a:cs typeface="Oswald"/>
              <a:sym typeface="Oswald"/>
            </a:endParaRPr>
          </a:p>
          <a:p>
            <a:pPr marL="0" lvl="0" indent="0" algn="l" rtl="0">
              <a:lnSpc>
                <a:spcPct val="145018"/>
              </a:lnSpc>
              <a:spcBef>
                <a:spcPts val="0"/>
              </a:spcBef>
              <a:spcAft>
                <a:spcPts val="0"/>
              </a:spcAft>
              <a:buSzPts val="1200"/>
              <a:buNone/>
            </a:pPr>
            <a:r>
              <a:rPr lang="en-US" sz="2400">
                <a:solidFill>
                  <a:srgbClr val="FFFDFD"/>
                </a:solidFill>
              </a:rPr>
              <a:t>INGENIERÍA DE PROMPTS ENFOCADO EN EL FENÓMENO CRIMINAL</a:t>
            </a:r>
            <a:endParaRPr sz="8000">
              <a:solidFill>
                <a:srgbClr val="FFFDFD"/>
              </a:solidFill>
              <a:latin typeface="Oswald"/>
              <a:ea typeface="Oswald"/>
              <a:cs typeface="Oswald"/>
              <a:sym typeface="Oswald"/>
            </a:endParaRPr>
          </a:p>
        </p:txBody>
      </p:sp>
      <p:sp>
        <p:nvSpPr>
          <p:cNvPr id="388" name="Google Shape;388;g2d54f33f8c9_5_493"/>
          <p:cNvSpPr txBox="1"/>
          <p:nvPr/>
        </p:nvSpPr>
        <p:spPr>
          <a:xfrm>
            <a:off x="286300" y="4092875"/>
            <a:ext cx="3999000" cy="5409600"/>
          </a:xfrm>
          <a:prstGeom prst="rect">
            <a:avLst/>
          </a:prstGeom>
          <a:noFill/>
          <a:ln>
            <a:noFill/>
          </a:ln>
        </p:spPr>
        <p:txBody>
          <a:bodyPr spcFirstLastPara="1" wrap="square" lIns="0" tIns="0" rIns="0" bIns="0" anchor="t" anchorCtr="0">
            <a:spAutoFit/>
          </a:bodyPr>
          <a:lstStyle/>
          <a:p>
            <a:pPr marL="0" marR="0" lvl="0" indent="0" algn="just" rtl="0">
              <a:lnSpc>
                <a:spcPct val="131034"/>
              </a:lnSpc>
              <a:spcBef>
                <a:spcPts val="0"/>
              </a:spcBef>
              <a:spcAft>
                <a:spcPts val="0"/>
              </a:spcAft>
              <a:buNone/>
            </a:pPr>
            <a:r>
              <a:rPr lang="en-US" sz="1600">
                <a:latin typeface="Montserrat"/>
                <a:ea typeface="Montserrat"/>
                <a:cs typeface="Montserrat"/>
                <a:sym typeface="Montserrat"/>
              </a:rPr>
              <a:t>¿El relato de los hechos describe un delito de tráfico de migrantes que se haya o se esté materializado?. ART. 188. Del tráfico de migrantes. El que promueva, induzca, constriña, facilite, financie, colabore o de cualquier otra forma participe en la entrada, tránsito o salida de personas del país, sin el cumplimiento de los requisitos legales, con el ánimo de lucrarse o cualquier otro provecho para si o otra persona. Si no es un hecho materializado y solo se refiere a relaciones indirectas, otros delitos, o violaciones a los derechos humanos que no sean un delito de tráfico de migrantes, indicar solamente 'NA'.</a:t>
            </a:r>
            <a:endParaRPr sz="1200"/>
          </a:p>
        </p:txBody>
      </p:sp>
      <p:grpSp>
        <p:nvGrpSpPr>
          <p:cNvPr id="389" name="Google Shape;389;g2d54f33f8c9_5_493"/>
          <p:cNvGrpSpPr/>
          <p:nvPr/>
        </p:nvGrpSpPr>
        <p:grpSpPr>
          <a:xfrm>
            <a:off x="0" y="-253155"/>
            <a:ext cx="18288600" cy="2804648"/>
            <a:chOff x="0" y="-66675"/>
            <a:chExt cx="4816592" cy="930355"/>
          </a:xfrm>
        </p:grpSpPr>
        <p:sp>
          <p:nvSpPr>
            <p:cNvPr id="390" name="Google Shape;390;g2d54f33f8c9_5_49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391" name="Google Shape;391;g2d54f33f8c9_5_49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2" name="Google Shape;392;g2d54f33f8c9_5_493"/>
          <p:cNvSpPr txBox="1"/>
          <p:nvPr/>
        </p:nvSpPr>
        <p:spPr>
          <a:xfrm>
            <a:off x="373868" y="3638096"/>
            <a:ext cx="3492600" cy="3387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None/>
            </a:pPr>
            <a:r>
              <a:rPr lang="en-US" sz="2200" b="1">
                <a:solidFill>
                  <a:schemeClr val="dk1"/>
                </a:solidFill>
                <a:latin typeface="Montserrat"/>
                <a:ea typeface="Montserrat"/>
                <a:cs typeface="Montserrat"/>
                <a:sym typeface="Montserrat"/>
              </a:rPr>
              <a:t>trafico_inmigrantes</a:t>
            </a:r>
            <a:endParaRPr sz="2200" b="1"/>
          </a:p>
        </p:txBody>
      </p:sp>
      <p:cxnSp>
        <p:nvCxnSpPr>
          <p:cNvPr id="393" name="Google Shape;393;g2d54f33f8c9_5_493"/>
          <p:cNvCxnSpPr/>
          <p:nvPr/>
        </p:nvCxnSpPr>
        <p:spPr>
          <a:xfrm rot="-5397367">
            <a:off x="1438518" y="7338415"/>
            <a:ext cx="6267002" cy="0"/>
          </a:xfrm>
          <a:prstGeom prst="straightConnector1">
            <a:avLst/>
          </a:prstGeom>
          <a:noFill/>
          <a:ln w="9525" cap="flat" cmpd="sng">
            <a:solidFill>
              <a:srgbClr val="000000"/>
            </a:solidFill>
            <a:prstDash val="solid"/>
            <a:round/>
            <a:headEnd type="none" w="sm" len="sm"/>
            <a:tailEnd type="none" w="sm" len="sm"/>
          </a:ln>
        </p:spPr>
      </p:cxnSp>
      <p:cxnSp>
        <p:nvCxnSpPr>
          <p:cNvPr id="394" name="Google Shape;394;g2d54f33f8c9_5_493"/>
          <p:cNvCxnSpPr/>
          <p:nvPr/>
        </p:nvCxnSpPr>
        <p:spPr>
          <a:xfrm rot="-5397367">
            <a:off x="10796904" y="7338415"/>
            <a:ext cx="6267002" cy="0"/>
          </a:xfrm>
          <a:prstGeom prst="straightConnector1">
            <a:avLst/>
          </a:prstGeom>
          <a:noFill/>
          <a:ln w="9525" cap="flat" cmpd="sng">
            <a:solidFill>
              <a:srgbClr val="000000"/>
            </a:solidFill>
            <a:prstDash val="solid"/>
            <a:round/>
            <a:headEnd type="none" w="sm" len="sm"/>
            <a:tailEnd type="none" w="sm" len="sm"/>
          </a:ln>
        </p:spPr>
      </p:cxnSp>
      <p:sp>
        <p:nvSpPr>
          <p:cNvPr id="395" name="Google Shape;395;g2d54f33f8c9_5_493"/>
          <p:cNvSpPr txBox="1"/>
          <p:nvPr/>
        </p:nvSpPr>
        <p:spPr>
          <a:xfrm>
            <a:off x="4759763" y="4092875"/>
            <a:ext cx="8983200" cy="5732400"/>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200"/>
              <a:buNone/>
            </a:pPr>
            <a:r>
              <a:rPr lang="en-US" sz="1600">
                <a:latin typeface="Montserrat"/>
                <a:ea typeface="Montserrat"/>
                <a:cs typeface="Montserrat"/>
                <a:sym typeface="Montserrat"/>
              </a:rPr>
              <a:t> ¿El relato de los hechos tienen relación con el delito de tráfico ilegal de migrantes?, Establece una respuesta entre Sí, No. De ser así, extrae explicitamente del relato cual es dicha relación. No respondas nada más que esta pregunta, no incluyas la pregunta en tu respuesta. ART. 188. Del tráfico de migrantes. El que promueva, induzca, constriña, facilite, financie, colabore o de cualquier otra forma participe en la entrada, tránsito o salida de personas del país, sin el cumplimiento de los requisitos legales, con el ánimo de lucrarse o cualquier otro provecho para si o otra persona. Características del delito de tráfico ilegal de migrantes: Consentimiento: A diferencia de la trata de personas, el tráfico de migrantes implica el consentimiento de los migrantes que desean cruzar las fronteras ilegalmente. Beneficio financiero: Los traficantes de migrantes buscan obtener un beneficio económico o material de sus actividades. Riesgo y explotación: Aunque los migrantes consienten el cruce ilegal, a menudo se encuentran en situaciones peligrosas, sufren abusos y explotación, y enfrentan graves riesgos para su vida y bienestar. Temporalidad: La relación entre el traficante y el migrante generalmente termina una vez que el cruce ilegal de la frontera se ha completado y el traficante ha recibido su pago. Las actividades relacionadas con el tráfico ilegal de migrantes pueden incluir el uso de documentos falsificados, la provisión de transporte y hospedaje, y la facilitación del cruce de fronteras por medios ilegales.</a:t>
            </a:r>
            <a:endParaRPr sz="1600">
              <a:latin typeface="Montserrat"/>
              <a:ea typeface="Montserrat"/>
              <a:cs typeface="Montserrat"/>
              <a:sym typeface="Montserrat"/>
            </a:endParaRPr>
          </a:p>
        </p:txBody>
      </p:sp>
      <p:sp>
        <p:nvSpPr>
          <p:cNvPr id="396" name="Google Shape;396;g2d54f33f8c9_5_493"/>
          <p:cNvSpPr txBox="1"/>
          <p:nvPr/>
        </p:nvSpPr>
        <p:spPr>
          <a:xfrm>
            <a:off x="4771174" y="3592725"/>
            <a:ext cx="4372825" cy="443519"/>
          </a:xfrm>
          <a:prstGeom prst="rect">
            <a:avLst/>
          </a:prstGeom>
          <a:noFill/>
          <a:ln>
            <a:noFill/>
          </a:ln>
        </p:spPr>
        <p:txBody>
          <a:bodyPr spcFirstLastPara="1" wrap="square" lIns="0" tIns="0" rIns="0" bIns="0" anchor="t" anchorCtr="0">
            <a:spAutoFit/>
          </a:bodyPr>
          <a:lstStyle/>
          <a:p>
            <a:pPr marL="0" lvl="0" indent="0" algn="ctr" rtl="0">
              <a:lnSpc>
                <a:spcPct val="131034"/>
              </a:lnSpc>
              <a:spcBef>
                <a:spcPts val="0"/>
              </a:spcBef>
              <a:spcAft>
                <a:spcPts val="0"/>
              </a:spcAft>
              <a:buSzPts val="1200"/>
              <a:buNone/>
            </a:pPr>
            <a:r>
              <a:rPr lang="en-US" sz="2200" b="1" dirty="0" err="1">
                <a:solidFill>
                  <a:schemeClr val="dk1"/>
                </a:solidFill>
                <a:latin typeface="Montserrat"/>
                <a:ea typeface="Montserrat"/>
                <a:cs typeface="Montserrat"/>
                <a:sym typeface="Montserrat"/>
              </a:rPr>
              <a:t>relacion_trafico_inmigrantes</a:t>
            </a:r>
            <a:endParaRPr sz="2200" b="1" dirty="0"/>
          </a:p>
        </p:txBody>
      </p:sp>
      <p:sp>
        <p:nvSpPr>
          <p:cNvPr id="397" name="Google Shape;397;g2d54f33f8c9_5_493"/>
          <p:cNvSpPr txBox="1"/>
          <p:nvPr/>
        </p:nvSpPr>
        <p:spPr>
          <a:xfrm>
            <a:off x="14118125" y="4094600"/>
            <a:ext cx="3951000" cy="5551800"/>
          </a:xfrm>
          <a:prstGeom prst="rect">
            <a:avLst/>
          </a:prstGeom>
          <a:noFill/>
          <a:ln>
            <a:noFill/>
          </a:ln>
        </p:spPr>
        <p:txBody>
          <a:bodyPr spcFirstLastPara="1" wrap="square" lIns="0" tIns="0" rIns="0" bIns="0" anchor="t" anchorCtr="0">
            <a:spAutoFit/>
          </a:bodyPr>
          <a:lstStyle/>
          <a:p>
            <a:pPr marL="0" lvl="0" indent="0" algn="just" rtl="0">
              <a:lnSpc>
                <a:spcPct val="131034"/>
              </a:lnSpc>
              <a:spcBef>
                <a:spcPts val="0"/>
              </a:spcBef>
              <a:spcAft>
                <a:spcPts val="0"/>
              </a:spcAft>
              <a:buSzPts val="1200"/>
              <a:buNone/>
            </a:pPr>
            <a:r>
              <a:rPr lang="en-US" sz="1600">
                <a:latin typeface="Montserrat"/>
                <a:ea typeface="Montserrat"/>
                <a:cs typeface="Montserrat"/>
                <a:sym typeface="Montserrat"/>
              </a:rPr>
              <a:t>Extrae la lista de GAO (Grupos Armados Organizados) o GDO (Grupos Delictivos Organizados) mencionados en el relato, separados por comas. GAO (Grupos Armados Organizados) incluyen guerrillas, bandas criminales, narcotraficantes, etc., que operan de manera organizada con diversos fines. GDO (Grupos Delictivos Organizados) son grupos criminales organizados para cometer delitos como tráfico de drogas, personas, extorsión, contrabando, entre otros. Si no se mencionan GAO o GDO, indica solamente 'NA'.</a:t>
            </a:r>
            <a:endParaRPr sz="1600">
              <a:latin typeface="Montserrat"/>
              <a:ea typeface="Montserrat"/>
              <a:cs typeface="Montserrat"/>
              <a:sym typeface="Montserrat"/>
            </a:endParaRPr>
          </a:p>
          <a:p>
            <a:pPr marL="0" lvl="0" indent="0" algn="l" rtl="0">
              <a:lnSpc>
                <a:spcPct val="131034"/>
              </a:lnSpc>
              <a:spcBef>
                <a:spcPts val="0"/>
              </a:spcBef>
              <a:spcAft>
                <a:spcPts val="0"/>
              </a:spcAft>
              <a:buSzPts val="1200"/>
              <a:buNone/>
            </a:pPr>
            <a:endParaRPr sz="2000">
              <a:latin typeface="Montserrat"/>
              <a:ea typeface="Montserrat"/>
              <a:cs typeface="Montserrat"/>
              <a:sym typeface="Montserrat"/>
            </a:endParaRPr>
          </a:p>
          <a:p>
            <a:pPr marL="0" marR="0" lvl="0" indent="0" algn="l" rtl="0">
              <a:lnSpc>
                <a:spcPct val="131034"/>
              </a:lnSpc>
              <a:spcBef>
                <a:spcPts val="0"/>
              </a:spcBef>
              <a:spcAft>
                <a:spcPts val="0"/>
              </a:spcAft>
              <a:buNone/>
            </a:pPr>
            <a:endParaRPr sz="2000">
              <a:latin typeface="Montserrat"/>
              <a:ea typeface="Montserrat"/>
              <a:cs typeface="Montserrat"/>
              <a:sym typeface="Montserrat"/>
            </a:endParaRPr>
          </a:p>
        </p:txBody>
      </p:sp>
      <p:sp>
        <p:nvSpPr>
          <p:cNvPr id="398" name="Google Shape;398;g2d54f33f8c9_5_493"/>
          <p:cNvSpPr txBox="1"/>
          <p:nvPr/>
        </p:nvSpPr>
        <p:spPr>
          <a:xfrm>
            <a:off x="14033014" y="3524726"/>
            <a:ext cx="4187400" cy="389337"/>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200" b="1" dirty="0" err="1">
                <a:solidFill>
                  <a:schemeClr val="dk1"/>
                </a:solidFill>
                <a:latin typeface="Montserrat"/>
                <a:ea typeface="Montserrat"/>
                <a:cs typeface="Montserrat"/>
                <a:sym typeface="Montserrat"/>
              </a:rPr>
              <a:t>participación_de_gao_o_gdo</a:t>
            </a:r>
            <a:endParaRPr sz="1000" dirty="0"/>
          </a:p>
        </p:txBody>
      </p:sp>
      <p:sp>
        <p:nvSpPr>
          <p:cNvPr id="402" name="Google Shape;402;g2d54f33f8c9_5_493"/>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Tráfico de Migrantes</a:t>
            </a:r>
            <a:endParaRPr sz="1400"/>
          </a:p>
        </p:txBody>
      </p:sp>
      <p:sp>
        <p:nvSpPr>
          <p:cNvPr id="403" name="Google Shape;403;g2d54f33f8c9_5_493"/>
          <p:cNvSpPr txBox="1"/>
          <p:nvPr/>
        </p:nvSpPr>
        <p:spPr>
          <a:xfrm>
            <a:off x="1028700" y="2287500"/>
            <a:ext cx="16659000" cy="9051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SzPts val="1200"/>
              <a:buFont typeface="Arial"/>
              <a:buNone/>
            </a:pPr>
            <a:r>
              <a:rPr lang="en-US" sz="2400">
                <a:solidFill>
                  <a:srgbClr val="FFFDFD"/>
                </a:solidFill>
              </a:rPr>
              <a:t>INGENIERÍA DE PROMPTS PARA DEFINIR DE FORMA ANALÍTICA SI UN RELATO HACE PARTE  DEL FENÓMENO CRIMINAL</a:t>
            </a:r>
            <a:endParaRPr sz="2400">
              <a:solidFill>
                <a:srgbClr val="FFFDFD"/>
              </a:solidFill>
            </a:endParaRPr>
          </a:p>
        </p:txBody>
      </p:sp>
      <p:pic>
        <p:nvPicPr>
          <p:cNvPr id="22" name="Picture 2" descr="Mercadolibre Logo - PNG y Vector">
            <a:extLst>
              <a:ext uri="{FF2B5EF4-FFF2-40B4-BE49-F238E27FC236}">
                <a16:creationId xmlns:a16="http://schemas.microsoft.com/office/drawing/2014/main" id="{A888E739-7176-43E1-91EE-DD11DE82E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34"/>
        <p:cNvGrpSpPr/>
        <p:nvPr/>
      </p:nvGrpSpPr>
      <p:grpSpPr>
        <a:xfrm>
          <a:off x="0" y="0"/>
          <a:ext cx="0" cy="0"/>
          <a:chOff x="0" y="0"/>
          <a:chExt cx="0" cy="0"/>
        </a:xfrm>
      </p:grpSpPr>
      <p:pic>
        <p:nvPicPr>
          <p:cNvPr id="435" name="Google Shape;435;p6" title="Gráfico"/>
          <p:cNvPicPr preferRelativeResize="0"/>
          <p:nvPr/>
        </p:nvPicPr>
        <p:blipFill>
          <a:blip r:embed="rId3">
            <a:alphaModFix/>
          </a:blip>
          <a:stretch>
            <a:fillRect/>
          </a:stretch>
        </p:blipFill>
        <p:spPr>
          <a:xfrm>
            <a:off x="7320400" y="28725"/>
            <a:ext cx="10082005" cy="5027626"/>
          </a:xfrm>
          <a:prstGeom prst="rect">
            <a:avLst/>
          </a:prstGeom>
          <a:noFill/>
          <a:ln>
            <a:noFill/>
          </a:ln>
        </p:spPr>
      </p:pic>
      <p:pic>
        <p:nvPicPr>
          <p:cNvPr id="436" name="Google Shape;436;p6" title="Points scored"/>
          <p:cNvPicPr preferRelativeResize="0"/>
          <p:nvPr/>
        </p:nvPicPr>
        <p:blipFill>
          <a:blip r:embed="rId4">
            <a:alphaModFix/>
          </a:blip>
          <a:stretch>
            <a:fillRect/>
          </a:stretch>
        </p:blipFill>
        <p:spPr>
          <a:xfrm>
            <a:off x="7587131" y="5483225"/>
            <a:ext cx="9929049" cy="4947976"/>
          </a:xfrm>
          <a:prstGeom prst="rect">
            <a:avLst/>
          </a:prstGeom>
          <a:noFill/>
          <a:ln>
            <a:noFill/>
          </a:ln>
        </p:spPr>
      </p:pic>
      <p:pic>
        <p:nvPicPr>
          <p:cNvPr id="437" name="Google Shape;437;p6" title="Points scored"/>
          <p:cNvPicPr preferRelativeResize="0"/>
          <p:nvPr/>
        </p:nvPicPr>
        <p:blipFill>
          <a:blip r:embed="rId5">
            <a:alphaModFix/>
          </a:blip>
          <a:stretch>
            <a:fillRect/>
          </a:stretch>
        </p:blipFill>
        <p:spPr>
          <a:xfrm>
            <a:off x="7434731" y="5330825"/>
            <a:ext cx="9929049" cy="4947976"/>
          </a:xfrm>
          <a:prstGeom prst="rect">
            <a:avLst/>
          </a:prstGeom>
          <a:noFill/>
          <a:ln>
            <a:noFill/>
          </a:ln>
        </p:spPr>
      </p:pic>
      <p:grpSp>
        <p:nvGrpSpPr>
          <p:cNvPr id="438" name="Google Shape;438;p6"/>
          <p:cNvGrpSpPr/>
          <p:nvPr/>
        </p:nvGrpSpPr>
        <p:grpSpPr>
          <a:xfrm>
            <a:off x="0" y="-253158"/>
            <a:ext cx="6906303" cy="10540225"/>
            <a:chOff x="0" y="-66675"/>
            <a:chExt cx="1818932" cy="2776008"/>
          </a:xfrm>
        </p:grpSpPr>
        <p:sp>
          <p:nvSpPr>
            <p:cNvPr id="439" name="Google Shape;439;p6"/>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440" name="Google Shape;440;p6"/>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6"/>
          <p:cNvGrpSpPr/>
          <p:nvPr/>
        </p:nvGrpSpPr>
        <p:grpSpPr>
          <a:xfrm>
            <a:off x="524238" y="2965137"/>
            <a:ext cx="5857875" cy="5027625"/>
            <a:chOff x="0" y="38100"/>
            <a:chExt cx="7810500" cy="6703500"/>
          </a:xfrm>
        </p:grpSpPr>
        <p:sp>
          <p:nvSpPr>
            <p:cNvPr id="442" name="Google Shape;442;p6"/>
            <p:cNvSpPr txBox="1"/>
            <p:nvPr/>
          </p:nvSpPr>
          <p:spPr>
            <a:xfrm>
              <a:off x="0" y="38100"/>
              <a:ext cx="7810500" cy="6703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a:solidFill>
                    <a:srgbClr val="FFFDFD"/>
                  </a:solidFill>
                  <a:latin typeface="Oswald"/>
                  <a:ea typeface="Oswald"/>
                  <a:cs typeface="Oswald"/>
                  <a:sym typeface="Oswald"/>
                </a:rPr>
                <a:t>Definición de Universos Finales</a:t>
              </a:r>
              <a:endParaRPr sz="7340">
                <a:solidFill>
                  <a:srgbClr val="FFFDFD"/>
                </a:solidFill>
                <a:latin typeface="Oswald"/>
                <a:ea typeface="Oswald"/>
                <a:cs typeface="Oswald"/>
                <a:sym typeface="Oswald"/>
              </a:endParaRPr>
            </a:p>
            <a:p>
              <a:pPr marL="0" lvl="0" indent="0" algn="l" rtl="0">
                <a:lnSpc>
                  <a:spcPct val="115000"/>
                </a:lnSpc>
                <a:spcBef>
                  <a:spcPts val="0"/>
                </a:spcBef>
                <a:spcAft>
                  <a:spcPts val="0"/>
                </a:spcAft>
                <a:buSzPts val="1100"/>
                <a:buNone/>
              </a:pPr>
              <a:endParaRPr sz="7340">
                <a:solidFill>
                  <a:srgbClr val="FFFDFD"/>
                </a:solidFill>
                <a:latin typeface="Oswald"/>
                <a:ea typeface="Oswald"/>
                <a:cs typeface="Oswald"/>
                <a:sym typeface="Oswald"/>
              </a:endParaRPr>
            </a:p>
            <a:p>
              <a:pPr marL="0" marR="0" lvl="0" indent="0" algn="l" rtl="0">
                <a:lnSpc>
                  <a:spcPct val="115000"/>
                </a:lnSpc>
                <a:spcBef>
                  <a:spcPts val="0"/>
                </a:spcBef>
                <a:spcAft>
                  <a:spcPts val="0"/>
                </a:spcAft>
                <a:buNone/>
              </a:pPr>
              <a:endParaRPr sz="7340">
                <a:solidFill>
                  <a:srgbClr val="FFFDFD"/>
                </a:solidFill>
                <a:latin typeface="Oswald"/>
                <a:ea typeface="Oswald"/>
                <a:cs typeface="Oswald"/>
                <a:sym typeface="Oswald"/>
              </a:endParaRPr>
            </a:p>
          </p:txBody>
        </p:sp>
        <p:sp>
          <p:nvSpPr>
            <p:cNvPr id="443" name="Google Shape;443;p6"/>
            <p:cNvSpPr txBox="1"/>
            <p:nvPr/>
          </p:nvSpPr>
          <p:spPr>
            <a:xfrm>
              <a:off x="0" y="3073164"/>
              <a:ext cx="7050600" cy="287400"/>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endParaRPr/>
            </a:p>
          </p:txBody>
        </p:sp>
      </p:grpSp>
      <p:cxnSp>
        <p:nvCxnSpPr>
          <p:cNvPr id="444" name="Google Shape;444;p6"/>
          <p:cNvCxnSpPr/>
          <p:nvPr/>
        </p:nvCxnSpPr>
        <p:spPr>
          <a:xfrm>
            <a:off x="6906244" y="5150644"/>
            <a:ext cx="11381700" cy="9600"/>
          </a:xfrm>
          <a:prstGeom prst="straightConnector1">
            <a:avLst/>
          </a:prstGeom>
          <a:noFill/>
          <a:ln w="38100" cap="flat" cmpd="sng">
            <a:solidFill>
              <a:srgbClr val="12519D"/>
            </a:solidFill>
            <a:prstDash val="solid"/>
            <a:round/>
            <a:headEnd type="none" w="sm" len="sm"/>
            <a:tailEnd type="none" w="sm" len="sm"/>
          </a:ln>
        </p:spPr>
      </p:cxnSp>
      <p:grpSp>
        <p:nvGrpSpPr>
          <p:cNvPr id="445" name="Google Shape;445;p6"/>
          <p:cNvGrpSpPr/>
          <p:nvPr/>
        </p:nvGrpSpPr>
        <p:grpSpPr>
          <a:xfrm>
            <a:off x="7130403" y="206525"/>
            <a:ext cx="11044250" cy="1070100"/>
            <a:chOff x="-405805" y="-1096233"/>
            <a:chExt cx="14725667" cy="1426800"/>
          </a:xfrm>
        </p:grpSpPr>
        <p:sp>
          <p:nvSpPr>
            <p:cNvPr id="446" name="Google Shape;446;p6"/>
            <p:cNvSpPr txBox="1"/>
            <p:nvPr/>
          </p:nvSpPr>
          <p:spPr>
            <a:xfrm>
              <a:off x="-405805" y="-1096233"/>
              <a:ext cx="9511200" cy="102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5000">
                  <a:latin typeface="Oswald"/>
                  <a:ea typeface="Oswald"/>
                  <a:cs typeface="Oswald"/>
                  <a:sym typeface="Oswald"/>
                </a:rPr>
                <a:t>Tráfico de Migrantes</a:t>
              </a:r>
              <a:endParaRPr/>
            </a:p>
          </p:txBody>
        </p:sp>
        <p:sp>
          <p:nvSpPr>
            <p:cNvPr id="447" name="Google Shape;447;p6"/>
            <p:cNvSpPr txBox="1"/>
            <p:nvPr/>
          </p:nvSpPr>
          <p:spPr>
            <a:xfrm>
              <a:off x="-38" y="33267"/>
              <a:ext cx="14319900" cy="297300"/>
            </a:xfrm>
            <a:prstGeom prst="rect">
              <a:avLst/>
            </a:prstGeom>
            <a:noFill/>
            <a:ln>
              <a:noFill/>
            </a:ln>
          </p:spPr>
          <p:txBody>
            <a:bodyPr spcFirstLastPara="1" wrap="square" lIns="0" tIns="0" rIns="0" bIns="0" anchor="t" anchorCtr="0">
              <a:spAutoFit/>
            </a:bodyPr>
            <a:lstStyle/>
            <a:p>
              <a:pPr marL="0" marR="0" lvl="0" indent="0" algn="l" rtl="0">
                <a:lnSpc>
                  <a:spcPct val="131008"/>
                </a:lnSpc>
                <a:spcBef>
                  <a:spcPts val="0"/>
                </a:spcBef>
                <a:spcAft>
                  <a:spcPts val="0"/>
                </a:spcAft>
                <a:buNone/>
              </a:pPr>
              <a:endParaRPr sz="1448">
                <a:latin typeface="Montserrat"/>
                <a:ea typeface="Montserrat"/>
                <a:cs typeface="Montserrat"/>
                <a:sym typeface="Montserrat"/>
              </a:endParaRPr>
            </a:p>
          </p:txBody>
        </p:sp>
      </p:grpSp>
      <p:grpSp>
        <p:nvGrpSpPr>
          <p:cNvPr id="448" name="Google Shape;448;p6"/>
          <p:cNvGrpSpPr/>
          <p:nvPr/>
        </p:nvGrpSpPr>
        <p:grpSpPr>
          <a:xfrm>
            <a:off x="7130407" y="5330818"/>
            <a:ext cx="10694256" cy="4313007"/>
            <a:chOff x="-405800" y="-480083"/>
            <a:chExt cx="14259008" cy="5750677"/>
          </a:xfrm>
        </p:grpSpPr>
        <p:sp>
          <p:nvSpPr>
            <p:cNvPr id="449" name="Google Shape;449;p6"/>
            <p:cNvSpPr txBox="1"/>
            <p:nvPr/>
          </p:nvSpPr>
          <p:spPr>
            <a:xfrm>
              <a:off x="-405800" y="-480083"/>
              <a:ext cx="6165900" cy="102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5000">
                  <a:latin typeface="Oswald"/>
                  <a:ea typeface="Oswald"/>
                  <a:cs typeface="Oswald"/>
                  <a:sym typeface="Oswald"/>
                </a:rPr>
                <a:t>Reclutamiento</a:t>
              </a:r>
              <a:endParaRPr/>
            </a:p>
          </p:txBody>
        </p:sp>
        <p:sp>
          <p:nvSpPr>
            <p:cNvPr id="450" name="Google Shape;450;p6"/>
            <p:cNvSpPr txBox="1"/>
            <p:nvPr/>
          </p:nvSpPr>
          <p:spPr>
            <a:xfrm>
              <a:off x="429483" y="546230"/>
              <a:ext cx="5566200" cy="371400"/>
            </a:xfrm>
            <a:prstGeom prst="rect">
              <a:avLst/>
            </a:prstGeom>
            <a:noFill/>
            <a:ln>
              <a:noFill/>
            </a:ln>
          </p:spPr>
          <p:txBody>
            <a:bodyPr spcFirstLastPara="1" wrap="square" lIns="0" tIns="0" rIns="0" bIns="0" anchor="t" anchorCtr="0">
              <a:spAutoFit/>
            </a:bodyPr>
            <a:lstStyle/>
            <a:p>
              <a:pPr marL="0" marR="0" lvl="0" indent="0" algn="l" rtl="0">
                <a:lnSpc>
                  <a:spcPct val="145027"/>
                </a:lnSpc>
                <a:spcBef>
                  <a:spcPts val="0"/>
                </a:spcBef>
                <a:spcAft>
                  <a:spcPts val="0"/>
                </a:spcAft>
                <a:buNone/>
              </a:pPr>
              <a:r>
                <a:rPr lang="en-US" sz="1810"/>
                <a:t>UNIVERSO FINAL</a:t>
              </a:r>
              <a:endParaRPr/>
            </a:p>
          </p:txBody>
        </p:sp>
        <p:sp>
          <p:nvSpPr>
            <p:cNvPr id="451" name="Google Shape;451;p6"/>
            <p:cNvSpPr txBox="1"/>
            <p:nvPr/>
          </p:nvSpPr>
          <p:spPr>
            <a:xfrm>
              <a:off x="466608" y="3738793"/>
              <a:ext cx="13386600" cy="15318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Font typeface="Arial"/>
                <a:buNone/>
              </a:pPr>
              <a:r>
                <a:rPr lang="en-US" sz="2448">
                  <a:solidFill>
                    <a:schemeClr val="dk1"/>
                  </a:solidFill>
                  <a:latin typeface="Montserrat"/>
                  <a:ea typeface="Montserrat"/>
                  <a:cs typeface="Montserrat"/>
                  <a:sym typeface="Montserrat"/>
                </a:rPr>
                <a:t>386 Noticias Criminales que tienen relación o es un delito materializado de tráfico de migrantes.</a:t>
              </a:r>
              <a:endParaRPr sz="2400">
                <a:solidFill>
                  <a:schemeClr val="dk1"/>
                </a:solidFill>
              </a:endParaRPr>
            </a:p>
            <a:p>
              <a:pPr marL="0" marR="0" lvl="0" indent="0" algn="l" rtl="0">
                <a:lnSpc>
                  <a:spcPct val="131008"/>
                </a:lnSpc>
                <a:spcBef>
                  <a:spcPts val="0"/>
                </a:spcBef>
                <a:spcAft>
                  <a:spcPts val="0"/>
                </a:spcAft>
                <a:buNone/>
              </a:pPr>
              <a:endParaRPr sz="1050">
                <a:solidFill>
                  <a:srgbClr val="F8F8F2"/>
                </a:solidFill>
                <a:latin typeface="Consolas"/>
                <a:ea typeface="Consolas"/>
                <a:cs typeface="Consolas"/>
                <a:sym typeface="Consolas"/>
              </a:endParaRPr>
            </a:p>
          </p:txBody>
        </p:sp>
      </p:grpSp>
      <p:grpSp>
        <p:nvGrpSpPr>
          <p:cNvPr id="455" name="Google Shape;455;p6"/>
          <p:cNvGrpSpPr/>
          <p:nvPr/>
        </p:nvGrpSpPr>
        <p:grpSpPr>
          <a:xfrm>
            <a:off x="7587116" y="868765"/>
            <a:ext cx="10313550" cy="3256310"/>
            <a:chOff x="121679" y="601247"/>
            <a:chExt cx="13751400" cy="4341746"/>
          </a:xfrm>
        </p:grpSpPr>
        <p:sp>
          <p:nvSpPr>
            <p:cNvPr id="456" name="Google Shape;456;p6"/>
            <p:cNvSpPr txBox="1"/>
            <p:nvPr/>
          </p:nvSpPr>
          <p:spPr>
            <a:xfrm>
              <a:off x="121700" y="601247"/>
              <a:ext cx="5566200" cy="371400"/>
            </a:xfrm>
            <a:prstGeom prst="rect">
              <a:avLst/>
            </a:prstGeom>
            <a:noFill/>
            <a:ln>
              <a:noFill/>
            </a:ln>
          </p:spPr>
          <p:txBody>
            <a:bodyPr spcFirstLastPara="1" wrap="square" lIns="0" tIns="0" rIns="0" bIns="0" anchor="t" anchorCtr="0">
              <a:spAutoFit/>
            </a:bodyPr>
            <a:lstStyle/>
            <a:p>
              <a:pPr marL="0" marR="0" lvl="0" indent="0" algn="l" rtl="0">
                <a:lnSpc>
                  <a:spcPct val="145027"/>
                </a:lnSpc>
                <a:spcBef>
                  <a:spcPts val="0"/>
                </a:spcBef>
                <a:spcAft>
                  <a:spcPts val="0"/>
                </a:spcAft>
                <a:buNone/>
              </a:pPr>
              <a:r>
                <a:rPr lang="en-US" sz="1810"/>
                <a:t>UNIVERSO FINAL</a:t>
              </a:r>
              <a:endParaRPr/>
            </a:p>
          </p:txBody>
        </p:sp>
        <p:sp>
          <p:nvSpPr>
            <p:cNvPr id="457" name="Google Shape;457;p6"/>
            <p:cNvSpPr txBox="1"/>
            <p:nvPr/>
          </p:nvSpPr>
          <p:spPr>
            <a:xfrm>
              <a:off x="121679" y="3782293"/>
              <a:ext cx="13751400" cy="1160700"/>
            </a:xfrm>
            <a:prstGeom prst="rect">
              <a:avLst/>
            </a:prstGeom>
            <a:noFill/>
            <a:ln>
              <a:noFill/>
            </a:ln>
          </p:spPr>
          <p:txBody>
            <a:bodyPr spcFirstLastPara="1" wrap="square" lIns="0" tIns="0" rIns="0" bIns="0" anchor="t" anchorCtr="0">
              <a:spAutoFit/>
            </a:bodyPr>
            <a:lstStyle/>
            <a:p>
              <a:pPr marL="0" marR="0" lvl="0" indent="0" algn="l" rtl="0">
                <a:lnSpc>
                  <a:spcPct val="131008"/>
                </a:lnSpc>
                <a:spcBef>
                  <a:spcPts val="0"/>
                </a:spcBef>
                <a:spcAft>
                  <a:spcPts val="0"/>
                </a:spcAft>
                <a:buNone/>
              </a:pPr>
              <a:r>
                <a:rPr lang="en-US" sz="2448">
                  <a:latin typeface="Montserrat"/>
                  <a:ea typeface="Montserrat"/>
                  <a:cs typeface="Montserrat"/>
                  <a:sym typeface="Montserrat"/>
                </a:rPr>
                <a:t>632 Noticias Criminales que tienen relación o es un delito materializado de tráfico de migrantes.</a:t>
              </a:r>
              <a:endParaRPr sz="2400"/>
            </a:p>
          </p:txBody>
        </p:sp>
      </p:grpSp>
      <p:pic>
        <p:nvPicPr>
          <p:cNvPr id="25" name="Picture 2" descr="Mercadolibre Logo - PNG y Vector">
            <a:extLst>
              <a:ext uri="{FF2B5EF4-FFF2-40B4-BE49-F238E27FC236}">
                <a16:creationId xmlns:a16="http://schemas.microsoft.com/office/drawing/2014/main" id="{A7ECF90D-4442-4B0A-8B29-C16EDA3AD8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461"/>
        <p:cNvGrpSpPr/>
        <p:nvPr/>
      </p:nvGrpSpPr>
      <p:grpSpPr>
        <a:xfrm>
          <a:off x="0" y="0"/>
          <a:ext cx="0" cy="0"/>
          <a:chOff x="0" y="0"/>
          <a:chExt cx="0" cy="0"/>
        </a:xfrm>
      </p:grpSpPr>
      <p:cxnSp>
        <p:nvCxnSpPr>
          <p:cNvPr id="462" name="Google Shape;462;p7"/>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463" name="Google Shape;463;p7"/>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464" name="Google Shape;464;p7"/>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465" name="Google Shape;465;p7"/>
          <p:cNvSpPr txBox="1"/>
          <p:nvPr/>
        </p:nvSpPr>
        <p:spPr>
          <a:xfrm>
            <a:off x="2654663" y="5487651"/>
            <a:ext cx="8322600" cy="21168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SzPts val="1100"/>
              <a:buFont typeface="Arial"/>
              <a:buNone/>
            </a:pPr>
            <a:r>
              <a:rPr lang="en-US" sz="3799">
                <a:latin typeface="Montserrat"/>
                <a:ea typeface="Montserrat"/>
                <a:cs typeface="Montserrat"/>
                <a:sym typeface="Montserrat"/>
              </a:rPr>
              <a:t>Métricas de Evaluación</a:t>
            </a: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marR="0" lvl="0" indent="0" algn="l" rtl="0">
              <a:lnSpc>
                <a:spcPct val="131008"/>
              </a:lnSpc>
              <a:spcBef>
                <a:spcPts val="0"/>
              </a:spcBef>
              <a:spcAft>
                <a:spcPts val="0"/>
              </a:spcAft>
              <a:buNone/>
            </a:pPr>
            <a:endParaRPr sz="3799">
              <a:latin typeface="Montserrat"/>
              <a:ea typeface="Montserrat"/>
              <a:cs typeface="Montserrat"/>
              <a:sym typeface="Montserrat"/>
            </a:endParaRPr>
          </a:p>
        </p:txBody>
      </p:sp>
      <p:sp>
        <p:nvSpPr>
          <p:cNvPr id="466" name="Google Shape;466;p7"/>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467" name="Google Shape;467;p7"/>
          <p:cNvCxnSpPr/>
          <p:nvPr/>
        </p:nvCxnSpPr>
        <p:spPr>
          <a:xfrm>
            <a:off x="1952130" y="5124450"/>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402926E0-1853-4932-B7A5-B1AD5BC66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09"/>
        <p:cNvGrpSpPr/>
        <p:nvPr/>
      </p:nvGrpSpPr>
      <p:grpSpPr>
        <a:xfrm>
          <a:off x="0" y="0"/>
          <a:ext cx="0" cy="0"/>
          <a:chOff x="0" y="0"/>
          <a:chExt cx="0" cy="0"/>
        </a:xfrm>
      </p:grpSpPr>
      <p:grpSp>
        <p:nvGrpSpPr>
          <p:cNvPr id="510" name="Google Shape;510;g2d54f33f8c9_5_682"/>
          <p:cNvGrpSpPr/>
          <p:nvPr/>
        </p:nvGrpSpPr>
        <p:grpSpPr>
          <a:xfrm>
            <a:off x="0" y="-253158"/>
            <a:ext cx="6906303" cy="10540225"/>
            <a:chOff x="0" y="-66675"/>
            <a:chExt cx="1818932" cy="2776008"/>
          </a:xfrm>
        </p:grpSpPr>
        <p:sp>
          <p:nvSpPr>
            <p:cNvPr id="511" name="Google Shape;511;g2d54f33f8c9_5_682"/>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512" name="Google Shape;512;g2d54f33f8c9_5_682"/>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13" name="Google Shape;513;g2d54f33f8c9_5_682"/>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grpSp>
        <p:nvGrpSpPr>
          <p:cNvPr id="514" name="Google Shape;514;g2d54f33f8c9_5_682"/>
          <p:cNvGrpSpPr/>
          <p:nvPr/>
        </p:nvGrpSpPr>
        <p:grpSpPr>
          <a:xfrm>
            <a:off x="7547722" y="1653944"/>
            <a:ext cx="722904" cy="722904"/>
            <a:chOff x="0" y="0"/>
            <a:chExt cx="812800" cy="812800"/>
          </a:xfrm>
        </p:grpSpPr>
        <p:sp>
          <p:nvSpPr>
            <p:cNvPr id="515" name="Google Shape;515;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1</a:t>
              </a:r>
              <a:endParaRPr/>
            </a:p>
          </p:txBody>
        </p:sp>
      </p:grpSp>
      <p:sp>
        <p:nvSpPr>
          <p:cNvPr id="517" name="Google Shape;517;g2d54f33f8c9_5_682"/>
          <p:cNvSpPr txBox="1"/>
          <p:nvPr/>
        </p:nvSpPr>
        <p:spPr>
          <a:xfrm>
            <a:off x="8573802" y="1471763"/>
            <a:ext cx="9021300" cy="4296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Tiempos de Ejecución</a:t>
            </a:r>
            <a:endParaRPr/>
          </a:p>
        </p:txBody>
      </p:sp>
      <p:sp>
        <p:nvSpPr>
          <p:cNvPr id="518" name="Google Shape;518;g2d54f33f8c9_5_682"/>
          <p:cNvSpPr txBox="1"/>
          <p:nvPr/>
        </p:nvSpPr>
        <p:spPr>
          <a:xfrm>
            <a:off x="8573799" y="2124000"/>
            <a:ext cx="8088300" cy="12441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b="1">
                <a:solidFill>
                  <a:srgbClr val="C00000"/>
                </a:solidFill>
                <a:latin typeface="Montserrat"/>
                <a:ea typeface="Montserrat"/>
                <a:cs typeface="Montserrat"/>
                <a:sym typeface="Montserrat"/>
              </a:rPr>
              <a:t>0.0522 segundos </a:t>
            </a:r>
            <a:r>
              <a:rPr lang="en-US" sz="2233">
                <a:latin typeface="Montserrat"/>
                <a:ea typeface="Montserrat"/>
                <a:cs typeface="Montserrat"/>
                <a:sym typeface="Montserrat"/>
              </a:rPr>
              <a:t>por token por pregunta</a:t>
            </a:r>
            <a:endParaRPr sz="2233">
              <a:latin typeface="Montserrat"/>
              <a:ea typeface="Montserrat"/>
              <a:cs typeface="Montserrat"/>
              <a:sym typeface="Montserrat"/>
            </a:endParaRPr>
          </a:p>
          <a:p>
            <a:pPr marL="0" marR="0" lvl="0" indent="0" algn="l" rtl="0">
              <a:lnSpc>
                <a:spcPct val="130989"/>
              </a:lnSpc>
              <a:spcBef>
                <a:spcPts val="0"/>
              </a:spcBef>
              <a:spcAft>
                <a:spcPts val="0"/>
              </a:spcAft>
              <a:buNone/>
            </a:pPr>
            <a:r>
              <a:rPr lang="en-US" sz="2233" b="1">
                <a:solidFill>
                  <a:srgbClr val="C00000"/>
                </a:solidFill>
                <a:latin typeface="Montserrat"/>
                <a:ea typeface="Montserrat"/>
                <a:cs typeface="Montserrat"/>
                <a:sym typeface="Montserrat"/>
              </a:rPr>
              <a:t>Dos minutos y 20 segundos</a:t>
            </a:r>
            <a:r>
              <a:rPr lang="en-US" sz="2233">
                <a:solidFill>
                  <a:srgbClr val="C00000"/>
                </a:solidFill>
                <a:latin typeface="Montserrat"/>
                <a:ea typeface="Montserrat"/>
                <a:cs typeface="Montserrat"/>
                <a:sym typeface="Montserrat"/>
              </a:rPr>
              <a:t> </a:t>
            </a:r>
            <a:r>
              <a:rPr lang="en-US" sz="2233">
                <a:latin typeface="Montserrat"/>
                <a:ea typeface="Montserrat"/>
                <a:cs typeface="Montserrat"/>
                <a:sym typeface="Montserrat"/>
              </a:rPr>
              <a:t>por pregunta por relato en promedio</a:t>
            </a:r>
            <a:endParaRPr sz="2233">
              <a:latin typeface="Montserrat"/>
              <a:ea typeface="Montserrat"/>
              <a:cs typeface="Montserrat"/>
              <a:sym typeface="Montserrat"/>
            </a:endParaRPr>
          </a:p>
        </p:txBody>
      </p:sp>
      <p:grpSp>
        <p:nvGrpSpPr>
          <p:cNvPr id="519" name="Google Shape;519;g2d54f33f8c9_5_682"/>
          <p:cNvGrpSpPr/>
          <p:nvPr/>
        </p:nvGrpSpPr>
        <p:grpSpPr>
          <a:xfrm>
            <a:off x="7547722" y="3739350"/>
            <a:ext cx="722904" cy="722904"/>
            <a:chOff x="0" y="0"/>
            <a:chExt cx="812800" cy="812800"/>
          </a:xfrm>
        </p:grpSpPr>
        <p:sp>
          <p:nvSpPr>
            <p:cNvPr id="520" name="Google Shape;520;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2</a:t>
              </a:r>
              <a:endParaRPr/>
            </a:p>
          </p:txBody>
        </p:sp>
      </p:grpSp>
      <p:sp>
        <p:nvSpPr>
          <p:cNvPr id="522" name="Google Shape;522;g2d54f33f8c9_5_682"/>
          <p:cNvSpPr txBox="1"/>
          <p:nvPr/>
        </p:nvSpPr>
        <p:spPr>
          <a:xfrm>
            <a:off x="8573802" y="3557169"/>
            <a:ext cx="9021300" cy="10524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Relatos que describen un delito de Reclutamiento Ilícito materializado</a:t>
            </a:r>
            <a:endParaRPr/>
          </a:p>
        </p:txBody>
      </p:sp>
      <p:sp>
        <p:nvSpPr>
          <p:cNvPr id="523" name="Google Shape;523;g2d54f33f8c9_5_682"/>
          <p:cNvSpPr txBox="1"/>
          <p:nvPr/>
        </p:nvSpPr>
        <p:spPr>
          <a:xfrm>
            <a:off x="8573802" y="4798658"/>
            <a:ext cx="5915400" cy="7938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72.38% </a:t>
            </a:r>
            <a:endParaRPr sz="2233" b="1">
              <a:solidFill>
                <a:srgbClr val="C00000"/>
              </a:solidFill>
              <a:latin typeface="Montserrat"/>
              <a:ea typeface="Montserrat"/>
              <a:cs typeface="Montserrat"/>
              <a:sym typeface="Montserrat"/>
            </a:endParaRPr>
          </a:p>
          <a:p>
            <a:pPr marL="0" marR="0" lvl="0" indent="0" algn="l" rtl="0">
              <a:lnSpc>
                <a:spcPct val="130989"/>
              </a:lnSpc>
              <a:spcBef>
                <a:spcPts val="0"/>
              </a:spcBef>
              <a:spcAft>
                <a:spcPts val="0"/>
              </a:spcAft>
              <a:buNone/>
            </a:pPr>
            <a:r>
              <a:rPr lang="en-US" sz="2233">
                <a:solidFill>
                  <a:schemeClr val="dk1"/>
                </a:solidFill>
                <a:latin typeface="Montserrat"/>
                <a:ea typeface="Montserrat"/>
                <a:cs typeface="Montserrat"/>
                <a:sym typeface="Montserrat"/>
              </a:rPr>
              <a:t>Precisión del</a:t>
            </a:r>
            <a:r>
              <a:rPr lang="en-US" sz="2233" b="1">
                <a:solidFill>
                  <a:srgbClr val="C00000"/>
                </a:solidFill>
                <a:latin typeface="Montserrat"/>
                <a:ea typeface="Montserrat"/>
                <a:cs typeface="Montserrat"/>
                <a:sym typeface="Montserrat"/>
              </a:rPr>
              <a:t> 95%</a:t>
            </a:r>
            <a:endParaRPr sz="2233" b="1">
              <a:solidFill>
                <a:srgbClr val="C00000"/>
              </a:solidFill>
              <a:latin typeface="Montserrat"/>
              <a:ea typeface="Montserrat"/>
              <a:cs typeface="Montserrat"/>
              <a:sym typeface="Montserrat"/>
            </a:endParaRPr>
          </a:p>
        </p:txBody>
      </p:sp>
      <p:grpSp>
        <p:nvGrpSpPr>
          <p:cNvPr id="524" name="Google Shape;524;g2d54f33f8c9_5_682"/>
          <p:cNvGrpSpPr/>
          <p:nvPr/>
        </p:nvGrpSpPr>
        <p:grpSpPr>
          <a:xfrm>
            <a:off x="7547722" y="5824756"/>
            <a:ext cx="722904" cy="722904"/>
            <a:chOff x="0" y="0"/>
            <a:chExt cx="812800" cy="812800"/>
          </a:xfrm>
        </p:grpSpPr>
        <p:sp>
          <p:nvSpPr>
            <p:cNvPr id="525" name="Google Shape;525;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3</a:t>
              </a:r>
              <a:endParaRPr/>
            </a:p>
          </p:txBody>
        </p:sp>
      </p:grpSp>
      <p:sp>
        <p:nvSpPr>
          <p:cNvPr id="527" name="Google Shape;527;g2d54f33f8c9_5_682"/>
          <p:cNvSpPr txBox="1"/>
          <p:nvPr/>
        </p:nvSpPr>
        <p:spPr>
          <a:xfrm>
            <a:off x="8573802" y="5953975"/>
            <a:ext cx="9021300" cy="4296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Relatos con relación al delito de </a:t>
            </a:r>
            <a:r>
              <a:rPr lang="en-US" sz="2791">
                <a:solidFill>
                  <a:schemeClr val="dk1"/>
                </a:solidFill>
              </a:rPr>
              <a:t>Reclutamiento Ilícito </a:t>
            </a:r>
            <a:endParaRPr/>
          </a:p>
        </p:txBody>
      </p:sp>
      <p:sp>
        <p:nvSpPr>
          <p:cNvPr id="528" name="Google Shape;528;g2d54f33f8c9_5_682"/>
          <p:cNvSpPr txBox="1"/>
          <p:nvPr/>
        </p:nvSpPr>
        <p:spPr>
          <a:xfrm>
            <a:off x="8573802" y="6547639"/>
            <a:ext cx="5915400" cy="1244100"/>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n-US" sz="2233">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70.21%</a:t>
            </a:r>
            <a:endParaRPr sz="2233" b="1">
              <a:solidFill>
                <a:srgbClr val="C00000"/>
              </a:solidFill>
              <a:latin typeface="Montserrat"/>
              <a:ea typeface="Montserrat"/>
              <a:cs typeface="Montserrat"/>
              <a:sym typeface="Montserrat"/>
            </a:endParaRPr>
          </a:p>
          <a:p>
            <a:pPr marL="0" lvl="0" indent="0" algn="l" rtl="0">
              <a:lnSpc>
                <a:spcPct val="130989"/>
              </a:lnSpc>
              <a:spcBef>
                <a:spcPts val="0"/>
              </a:spcBef>
              <a:spcAft>
                <a:spcPts val="0"/>
              </a:spcAft>
              <a:buClr>
                <a:schemeClr val="dk1"/>
              </a:buClr>
              <a:buFont typeface="Arial"/>
              <a:buNone/>
            </a:pPr>
            <a:r>
              <a:rPr lang="en-US" sz="2233">
                <a:solidFill>
                  <a:schemeClr val="dk1"/>
                </a:solidFill>
                <a:latin typeface="Montserrat"/>
                <a:ea typeface="Montserrat"/>
                <a:cs typeface="Montserrat"/>
                <a:sym typeface="Montserrat"/>
              </a:rPr>
              <a:t>Precisión del</a:t>
            </a:r>
            <a:r>
              <a:rPr lang="en-US" sz="2233" b="1">
                <a:solidFill>
                  <a:srgbClr val="C00000"/>
                </a:solidFill>
                <a:latin typeface="Montserrat"/>
                <a:ea typeface="Montserrat"/>
                <a:cs typeface="Montserrat"/>
                <a:sym typeface="Montserrat"/>
              </a:rPr>
              <a:t> 86%</a:t>
            </a:r>
            <a:endParaRPr sz="2233" b="1">
              <a:solidFill>
                <a:srgbClr val="C00000"/>
              </a:solidFill>
              <a:latin typeface="Montserrat"/>
              <a:ea typeface="Montserrat"/>
              <a:cs typeface="Montserrat"/>
              <a:sym typeface="Montserrat"/>
            </a:endParaRPr>
          </a:p>
          <a:p>
            <a:pPr marL="0" marR="0" lvl="0" indent="0" algn="l" rtl="0">
              <a:lnSpc>
                <a:spcPct val="130989"/>
              </a:lnSpc>
              <a:spcBef>
                <a:spcPts val="0"/>
              </a:spcBef>
              <a:spcAft>
                <a:spcPts val="0"/>
              </a:spcAft>
              <a:buNone/>
            </a:pPr>
            <a:endParaRPr sz="2233" b="1">
              <a:solidFill>
                <a:srgbClr val="C00000"/>
              </a:solidFill>
              <a:latin typeface="Montserrat"/>
              <a:ea typeface="Montserrat"/>
              <a:cs typeface="Montserrat"/>
              <a:sym typeface="Montserrat"/>
            </a:endParaRPr>
          </a:p>
        </p:txBody>
      </p:sp>
      <p:grpSp>
        <p:nvGrpSpPr>
          <p:cNvPr id="529" name="Google Shape;529;g2d54f33f8c9_5_682"/>
          <p:cNvGrpSpPr/>
          <p:nvPr/>
        </p:nvGrpSpPr>
        <p:grpSpPr>
          <a:xfrm>
            <a:off x="7547722" y="7910162"/>
            <a:ext cx="722904" cy="722904"/>
            <a:chOff x="0" y="0"/>
            <a:chExt cx="812800" cy="812800"/>
          </a:xfrm>
        </p:grpSpPr>
        <p:sp>
          <p:nvSpPr>
            <p:cNvPr id="530" name="Google Shape;530;g2d54f33f8c9_5_68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g2d54f33f8c9_5_682"/>
            <p:cNvSpPr txBox="1"/>
            <p:nvPr/>
          </p:nvSpPr>
          <p:spPr>
            <a:xfrm>
              <a:off x="76200" y="9525"/>
              <a:ext cx="660300" cy="727200"/>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4</a:t>
              </a:r>
              <a:endParaRPr/>
            </a:p>
          </p:txBody>
        </p:sp>
      </p:grpSp>
      <p:sp>
        <p:nvSpPr>
          <p:cNvPr id="532" name="Google Shape;532;g2d54f33f8c9_5_682"/>
          <p:cNvSpPr txBox="1"/>
          <p:nvPr/>
        </p:nvSpPr>
        <p:spPr>
          <a:xfrm>
            <a:off x="8573802" y="7727981"/>
            <a:ext cx="9021300" cy="1052400"/>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a:t>Extracción de los Grupos Armados Organizados y Grupos Delictivos Organizados</a:t>
            </a:r>
            <a:endParaRPr/>
          </a:p>
        </p:txBody>
      </p:sp>
      <p:sp>
        <p:nvSpPr>
          <p:cNvPr id="533" name="Google Shape;533;g2d54f33f8c9_5_682"/>
          <p:cNvSpPr txBox="1"/>
          <p:nvPr/>
        </p:nvSpPr>
        <p:spPr>
          <a:xfrm>
            <a:off x="8573802" y="8969445"/>
            <a:ext cx="5915400" cy="343800"/>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None/>
            </a:pPr>
            <a:r>
              <a:rPr lang="en-US" sz="2233">
                <a:solidFill>
                  <a:schemeClr val="dk1"/>
                </a:solidFill>
                <a:latin typeface="Montserrat"/>
                <a:ea typeface="Montserrat"/>
                <a:cs typeface="Montserrat"/>
                <a:sym typeface="Montserrat"/>
              </a:rPr>
              <a:t>Exactitud del </a:t>
            </a:r>
            <a:r>
              <a:rPr lang="en-US" sz="2233" b="1">
                <a:solidFill>
                  <a:srgbClr val="C00000"/>
                </a:solidFill>
                <a:latin typeface="Montserrat"/>
                <a:ea typeface="Montserrat"/>
                <a:cs typeface="Montserrat"/>
                <a:sym typeface="Montserrat"/>
              </a:rPr>
              <a:t>87.76%</a:t>
            </a:r>
            <a:endParaRPr sz="2233">
              <a:latin typeface="Montserrat"/>
              <a:ea typeface="Montserrat"/>
              <a:cs typeface="Montserrat"/>
              <a:sym typeface="Montserrat"/>
            </a:endParaRPr>
          </a:p>
        </p:txBody>
      </p:sp>
      <p:grpSp>
        <p:nvGrpSpPr>
          <p:cNvPr id="537" name="Google Shape;537;g2d54f33f8c9_5_682"/>
          <p:cNvGrpSpPr/>
          <p:nvPr/>
        </p:nvGrpSpPr>
        <p:grpSpPr>
          <a:xfrm>
            <a:off x="524238" y="3771897"/>
            <a:ext cx="5857875" cy="3204140"/>
            <a:chOff x="0" y="38100"/>
            <a:chExt cx="7810500" cy="4272187"/>
          </a:xfrm>
        </p:grpSpPr>
        <p:sp>
          <p:nvSpPr>
            <p:cNvPr id="538" name="Google Shape;538;g2d54f33f8c9_5_682"/>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539" name="Google Shape;539;g2d54f33f8c9_5_682"/>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Métricas de Evaluación</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540" name="Google Shape;540;g2d54f33f8c9_5_682"/>
            <p:cNvSpPr txBox="1"/>
            <p:nvPr/>
          </p:nvSpPr>
          <p:spPr>
            <a:xfrm>
              <a:off x="0" y="2947387"/>
              <a:ext cx="7810500" cy="13629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Reclutamiento Ilícito</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Evaluación por parte de los consultores de FUPAD de todo el Universo Inicial</a:t>
              </a:r>
              <a:endParaRPr sz="1835">
                <a:solidFill>
                  <a:srgbClr val="F1F1F1"/>
                </a:solidFill>
                <a:latin typeface="Montserrat"/>
                <a:ea typeface="Montserrat"/>
                <a:cs typeface="Montserrat"/>
                <a:sym typeface="Montserrat"/>
              </a:endParaRPr>
            </a:p>
          </p:txBody>
        </p:sp>
      </p:grpSp>
      <p:pic>
        <p:nvPicPr>
          <p:cNvPr id="33" name="Picture 2" descr="Mercadolibre Logo - PNG y Vector">
            <a:extLst>
              <a:ext uri="{FF2B5EF4-FFF2-40B4-BE49-F238E27FC236}">
                <a16:creationId xmlns:a16="http://schemas.microsoft.com/office/drawing/2014/main" id="{81C95014-3DB4-4358-BE4E-94DD1442C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44"/>
        <p:cNvGrpSpPr/>
        <p:nvPr/>
      </p:nvGrpSpPr>
      <p:grpSpPr>
        <a:xfrm>
          <a:off x="0" y="0"/>
          <a:ext cx="0" cy="0"/>
          <a:chOff x="0" y="0"/>
          <a:chExt cx="0" cy="0"/>
        </a:xfrm>
      </p:grpSpPr>
      <p:cxnSp>
        <p:nvCxnSpPr>
          <p:cNvPr id="545" name="Google Shape;545;g2d54f33f8c9_5_226"/>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546" name="Google Shape;546;g2d54f33f8c9_5_226"/>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547" name="Google Shape;547;g2d54f33f8c9_5_226"/>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548" name="Google Shape;548;g2d54f33f8c9_5_226"/>
          <p:cNvSpPr txBox="1"/>
          <p:nvPr/>
        </p:nvSpPr>
        <p:spPr>
          <a:xfrm>
            <a:off x="2654663" y="5487651"/>
            <a:ext cx="8322600" cy="21168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Clr>
                <a:schemeClr val="dk1"/>
              </a:buClr>
              <a:buSzPts val="1100"/>
              <a:buFont typeface="Arial"/>
              <a:buNone/>
            </a:pPr>
            <a:r>
              <a:rPr lang="en-US" sz="3799">
                <a:latin typeface="Montserrat"/>
                <a:ea typeface="Montserrat"/>
                <a:cs typeface="Montserrat"/>
                <a:sym typeface="Montserrat"/>
              </a:rPr>
              <a:t>Caracterización de Universos</a:t>
            </a: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marR="0" lvl="0" indent="0" algn="l" rtl="0">
              <a:lnSpc>
                <a:spcPct val="131008"/>
              </a:lnSpc>
              <a:spcBef>
                <a:spcPts val="0"/>
              </a:spcBef>
              <a:spcAft>
                <a:spcPts val="0"/>
              </a:spcAft>
              <a:buNone/>
            </a:pPr>
            <a:endParaRPr sz="3799">
              <a:latin typeface="Montserrat"/>
              <a:ea typeface="Montserrat"/>
              <a:cs typeface="Montserrat"/>
              <a:sym typeface="Montserrat"/>
            </a:endParaRPr>
          </a:p>
        </p:txBody>
      </p:sp>
      <p:sp>
        <p:nvSpPr>
          <p:cNvPr id="549" name="Google Shape;549;g2d54f33f8c9_5_226"/>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550" name="Google Shape;550;g2d54f33f8c9_5_226"/>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4E07CAF8-F796-4A80-B73A-11E353D1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57"/>
        <p:cNvGrpSpPr/>
        <p:nvPr/>
      </p:nvGrpSpPr>
      <p:grpSpPr>
        <a:xfrm>
          <a:off x="0" y="0"/>
          <a:ext cx="0" cy="0"/>
          <a:chOff x="0" y="0"/>
          <a:chExt cx="0" cy="0"/>
        </a:xfrm>
      </p:grpSpPr>
      <p:cxnSp>
        <p:nvCxnSpPr>
          <p:cNvPr id="558" name="Google Shape;558;p10"/>
          <p:cNvCxnSpPr/>
          <p:nvPr/>
        </p:nvCxnSpPr>
        <p:spPr>
          <a:xfrm rot="19607">
            <a:off x="-94" y="3323447"/>
            <a:ext cx="18288287" cy="0"/>
          </a:xfrm>
          <a:prstGeom prst="straightConnector1">
            <a:avLst/>
          </a:prstGeom>
          <a:noFill/>
          <a:ln w="9525" cap="flat" cmpd="sng">
            <a:solidFill>
              <a:srgbClr val="000000"/>
            </a:solidFill>
            <a:prstDash val="solid"/>
            <a:round/>
            <a:headEnd type="none" w="sm" len="sm"/>
            <a:tailEnd type="none" w="sm" len="sm"/>
          </a:ln>
        </p:spPr>
      </p:cxnSp>
      <p:cxnSp>
        <p:nvCxnSpPr>
          <p:cNvPr id="559" name="Google Shape;559;p10"/>
          <p:cNvCxnSpPr/>
          <p:nvPr/>
        </p:nvCxnSpPr>
        <p:spPr>
          <a:xfrm rot="19607">
            <a:off x="-122" y="7484410"/>
            <a:ext cx="18288287" cy="0"/>
          </a:xfrm>
          <a:prstGeom prst="straightConnector1">
            <a:avLst/>
          </a:prstGeom>
          <a:noFill/>
          <a:ln w="9525" cap="flat" cmpd="sng">
            <a:solidFill>
              <a:srgbClr val="000000"/>
            </a:solidFill>
            <a:prstDash val="solid"/>
            <a:round/>
            <a:headEnd type="none" w="sm" len="sm"/>
            <a:tailEnd type="none" w="sm" len="sm"/>
          </a:ln>
        </p:spPr>
      </p:cxnSp>
      <p:cxnSp>
        <p:nvCxnSpPr>
          <p:cNvPr id="560" name="Google Shape;560;p10"/>
          <p:cNvCxnSpPr/>
          <p:nvPr/>
        </p:nvCxnSpPr>
        <p:spPr>
          <a:xfrm rot="-5413360">
            <a:off x="4019815" y="5403951"/>
            <a:ext cx="4160972" cy="0"/>
          </a:xfrm>
          <a:prstGeom prst="straightConnector1">
            <a:avLst/>
          </a:prstGeom>
          <a:noFill/>
          <a:ln w="9525" cap="flat" cmpd="sng">
            <a:solidFill>
              <a:srgbClr val="000000"/>
            </a:solidFill>
            <a:prstDash val="solid"/>
            <a:round/>
            <a:headEnd type="none" w="sm" len="sm"/>
            <a:tailEnd type="none" w="sm" len="sm"/>
          </a:ln>
        </p:spPr>
      </p:cxnSp>
      <p:cxnSp>
        <p:nvCxnSpPr>
          <p:cNvPr id="561" name="Google Shape;561;p10"/>
          <p:cNvCxnSpPr/>
          <p:nvPr/>
        </p:nvCxnSpPr>
        <p:spPr>
          <a:xfrm rot="-5413360">
            <a:off x="10107240" y="5403951"/>
            <a:ext cx="4160972" cy="0"/>
          </a:xfrm>
          <a:prstGeom prst="straightConnector1">
            <a:avLst/>
          </a:prstGeom>
          <a:noFill/>
          <a:ln w="9525" cap="flat" cmpd="sng">
            <a:solidFill>
              <a:srgbClr val="000000"/>
            </a:solidFill>
            <a:prstDash val="solid"/>
            <a:round/>
            <a:headEnd type="none" w="sm" len="sm"/>
            <a:tailEnd type="none" w="sm" len="sm"/>
          </a:ln>
        </p:spPr>
      </p:cxnSp>
      <p:grpSp>
        <p:nvGrpSpPr>
          <p:cNvPr id="562" name="Google Shape;562;p10"/>
          <p:cNvGrpSpPr/>
          <p:nvPr/>
        </p:nvGrpSpPr>
        <p:grpSpPr>
          <a:xfrm>
            <a:off x="6427481" y="3555668"/>
            <a:ext cx="5600710" cy="3771612"/>
            <a:chOff x="-83" y="-733783"/>
            <a:chExt cx="7467614" cy="5028817"/>
          </a:xfrm>
        </p:grpSpPr>
        <p:sp>
          <p:nvSpPr>
            <p:cNvPr id="563" name="Google Shape;563;p10"/>
            <p:cNvSpPr txBox="1"/>
            <p:nvPr/>
          </p:nvSpPr>
          <p:spPr>
            <a:xfrm>
              <a:off x="-50"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Metodología</a:t>
              </a:r>
              <a:endParaRPr/>
            </a:p>
          </p:txBody>
        </p:sp>
        <p:sp>
          <p:nvSpPr>
            <p:cNvPr id="564" name="Google Shape;564;p10"/>
            <p:cNvSpPr txBox="1"/>
            <p:nvPr/>
          </p:nvSpPr>
          <p:spPr>
            <a:xfrm>
              <a:off x="-67" y="471953"/>
              <a:ext cx="6539400" cy="8724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PIPELINE DE GENERACIÓN DE INFORMACIÓN ESTRUCTURADA</a:t>
              </a:r>
              <a:endParaRPr/>
            </a:p>
          </p:txBody>
        </p:sp>
        <p:sp>
          <p:nvSpPr>
            <p:cNvPr id="565" name="Google Shape;565;p10"/>
            <p:cNvSpPr txBox="1"/>
            <p:nvPr/>
          </p:nvSpPr>
          <p:spPr>
            <a:xfrm>
              <a:off x="-83" y="1566679"/>
              <a:ext cx="7467614" cy="2728355"/>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SzPts val="1100"/>
                <a:buNone/>
              </a:pPr>
              <a:r>
                <a:rPr lang="en-US" sz="1450" dirty="0">
                  <a:latin typeface="Montserrat"/>
                  <a:ea typeface="Montserrat"/>
                  <a:cs typeface="Montserrat"/>
                  <a:sym typeface="Montserrat"/>
                </a:rPr>
                <a:t>Entrada de </a:t>
              </a:r>
              <a:r>
                <a:rPr lang="en-US" sz="1450" dirty="0" err="1">
                  <a:latin typeface="Montserrat"/>
                  <a:ea typeface="Montserrat"/>
                  <a:cs typeface="Montserrat"/>
                  <a:sym typeface="Montserrat"/>
                </a:rPr>
                <a:t>datos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Relatos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seleccionados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categorizados</a:t>
              </a:r>
              <a:r>
                <a:rPr lang="en-US" sz="1450" dirty="0">
                  <a:latin typeface="Montserrat"/>
                  <a:ea typeface="Montserrat"/>
                  <a:cs typeface="Montserrat"/>
                  <a:sym typeface="Montserrat"/>
                </a:rPr>
                <a:t> en los </a:t>
              </a:r>
              <a:r>
                <a:rPr lang="en-US" sz="1450" dirty="0" err="1">
                  <a:latin typeface="Montserrat"/>
                  <a:ea typeface="Montserrat"/>
                  <a:cs typeface="Montserrat"/>
                  <a:sym typeface="Montserrat"/>
                </a:rPr>
                <a:t>universos</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tráfico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migrantes</a:t>
              </a:r>
              <a:r>
                <a:rPr lang="en-US" sz="1450" dirty="0">
                  <a:latin typeface="Montserrat"/>
                  <a:ea typeface="Montserrat"/>
                  <a:cs typeface="Montserrat"/>
                  <a:sym typeface="Montserrat"/>
                </a:rPr>
                <a:t> y </a:t>
              </a:r>
              <a:r>
                <a:rPr lang="en-US" sz="1450" dirty="0" err="1">
                  <a:latin typeface="Montserrat"/>
                  <a:ea typeface="Montserrat"/>
                  <a:cs typeface="Montserrat"/>
                  <a:sym typeface="Montserrat"/>
                </a:rPr>
                <a:t>reclutamiento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ilícito</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50" dirty="0" err="1">
                  <a:latin typeface="Montserrat"/>
                  <a:ea typeface="Montserrat"/>
                  <a:cs typeface="Montserrat"/>
                  <a:sym typeface="Montserrat"/>
                </a:rPr>
                <a:t>Instrucción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Uso</a:t>
              </a:r>
              <a:r>
                <a:rPr lang="en-US" sz="1450" dirty="0">
                  <a:latin typeface="Montserrat"/>
                  <a:ea typeface="Montserrat"/>
                  <a:cs typeface="Montserrat"/>
                  <a:sym typeface="Montserrat"/>
                </a:rPr>
                <a:t> de prompts para </a:t>
              </a:r>
              <a:r>
                <a:rPr lang="en-US" sz="1450" dirty="0" err="1">
                  <a:latin typeface="Montserrat"/>
                  <a:ea typeface="Montserrat"/>
                  <a:cs typeface="Montserrat"/>
                  <a:sym typeface="Montserrat"/>
                </a:rPr>
                <a:t>guiar</a:t>
              </a:r>
              <a:r>
                <a:rPr lang="en-US" sz="1450" dirty="0">
                  <a:latin typeface="Montserrat"/>
                  <a:ea typeface="Montserrat"/>
                  <a:cs typeface="Montserrat"/>
                  <a:sym typeface="Montserrat"/>
                </a:rPr>
                <a:t> al </a:t>
              </a:r>
              <a:r>
                <a:rPr lang="en-US" sz="1450" dirty="0" err="1">
                  <a:latin typeface="Montserrat"/>
                  <a:ea typeface="Montserrat"/>
                  <a:cs typeface="Montserrat"/>
                  <a:sym typeface="Montserrat"/>
                </a:rPr>
                <a:t>modelo</a:t>
              </a:r>
              <a:r>
                <a:rPr lang="en-US" sz="1450" dirty="0">
                  <a:latin typeface="Montserrat"/>
                  <a:ea typeface="Montserrat"/>
                  <a:cs typeface="Montserrat"/>
                  <a:sym typeface="Montserrat"/>
                </a:rPr>
                <a:t> en la </a:t>
              </a:r>
              <a:r>
                <a:rPr lang="en-US" sz="1450" dirty="0" err="1">
                  <a:latin typeface="Montserrat"/>
                  <a:ea typeface="Montserrat"/>
                  <a:cs typeface="Montserrat"/>
                  <a:sym typeface="Montserrat"/>
                </a:rPr>
                <a:t>extracción</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entidades</a:t>
              </a:r>
              <a:r>
                <a:rPr lang="en-US" sz="1450" dirty="0">
                  <a:latin typeface="Montserrat"/>
                  <a:ea typeface="Montserrat"/>
                  <a:cs typeface="Montserrat"/>
                  <a:sym typeface="Montserrat"/>
                </a:rPr>
                <a:t> clave.</a:t>
              </a:r>
              <a:endParaRPr sz="1450" dirty="0">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50" dirty="0" err="1">
                  <a:latin typeface="Montserrat"/>
                  <a:ea typeface="Montserrat"/>
                  <a:cs typeface="Montserrat"/>
                  <a:sym typeface="Montserrat"/>
                </a:rPr>
                <a:t>Almacenamiento</a:t>
              </a:r>
              <a:r>
                <a:rPr lang="en-US" sz="1450" dirty="0">
                  <a:latin typeface="Montserrat"/>
                  <a:ea typeface="Montserrat"/>
                  <a:cs typeface="Montserrat"/>
                  <a:sym typeface="Montserrat"/>
                </a:rPr>
                <a:t> de </a:t>
              </a:r>
              <a:r>
                <a:rPr lang="en-US" sz="1450" dirty="0" err="1">
                  <a:latin typeface="Montserrat"/>
                  <a:ea typeface="Montserrat"/>
                  <a:cs typeface="Montserrat"/>
                  <a:sym typeface="Montserrat"/>
                </a:rPr>
                <a:t>resultados</a:t>
              </a:r>
              <a:r>
                <a:rPr lang="en-US" sz="1450" dirty="0">
                  <a:latin typeface="Montserrat"/>
                  <a:ea typeface="Montserrat"/>
                  <a:cs typeface="Montserrat"/>
                  <a:sym typeface="Montserrat"/>
                </a:rPr>
                <a:t>: Salida </a:t>
              </a:r>
              <a:r>
                <a:rPr lang="en-US" sz="1450" dirty="0" err="1">
                  <a:latin typeface="Montserrat"/>
                  <a:ea typeface="Montserrat"/>
                  <a:cs typeface="Montserrat"/>
                  <a:sym typeface="Montserrat"/>
                </a:rPr>
                <a:t>organizada</a:t>
              </a:r>
              <a:r>
                <a:rPr lang="en-US" sz="1450" dirty="0">
                  <a:latin typeface="Montserrat"/>
                  <a:ea typeface="Montserrat"/>
                  <a:cs typeface="Montserrat"/>
                  <a:sym typeface="Montserrat"/>
                </a:rPr>
                <a:t> en </a:t>
              </a:r>
              <a:r>
                <a:rPr lang="en-US" sz="1450" dirty="0" err="1">
                  <a:latin typeface="Montserrat"/>
                  <a:ea typeface="Montserrat"/>
                  <a:cs typeface="Montserrat"/>
                  <a:sym typeface="Montserrat"/>
                </a:rPr>
                <a:t>formato</a:t>
              </a:r>
              <a:r>
                <a:rPr lang="en-US" sz="1450" dirty="0">
                  <a:latin typeface="Montserrat"/>
                  <a:ea typeface="Montserrat"/>
                  <a:cs typeface="Montserrat"/>
                  <a:sym typeface="Montserrat"/>
                </a:rPr>
                <a:t> CSV con </a:t>
              </a:r>
              <a:r>
                <a:rPr lang="en-US" sz="1450" dirty="0" err="1">
                  <a:latin typeface="Montserrat"/>
                  <a:ea typeface="Montserrat"/>
                  <a:cs typeface="Montserrat"/>
                  <a:sym typeface="Montserrat"/>
                </a:rPr>
                <a:t>relato</a:t>
              </a:r>
              <a:r>
                <a:rPr lang="en-US" sz="1450" dirty="0">
                  <a:latin typeface="Montserrat"/>
                  <a:ea typeface="Montserrat"/>
                  <a:cs typeface="Montserrat"/>
                  <a:sym typeface="Montserrat"/>
                </a:rPr>
                <a:t> original y </a:t>
              </a:r>
              <a:r>
                <a:rPr lang="en-US" sz="1450" dirty="0" err="1">
                  <a:latin typeface="Montserrat"/>
                  <a:ea typeface="Montserrat"/>
                  <a:cs typeface="Montserrat"/>
                  <a:sym typeface="Montserrat"/>
                </a:rPr>
                <a:t>respuestas</a:t>
              </a:r>
              <a:r>
                <a:rPr lang="en-US" sz="1450" dirty="0">
                  <a:latin typeface="Montserrat"/>
                  <a:ea typeface="Montserrat"/>
                  <a:cs typeface="Montserrat"/>
                  <a:sym typeface="Montserrat"/>
                </a:rPr>
                <a:t> </a:t>
              </a:r>
              <a:r>
                <a:rPr lang="en-US" sz="1450" dirty="0" err="1">
                  <a:latin typeface="Montserrat"/>
                  <a:ea typeface="Montserrat"/>
                  <a:cs typeface="Montserrat"/>
                  <a:sym typeface="Montserrat"/>
                </a:rPr>
                <a:t>estructuradas</a:t>
              </a:r>
              <a:r>
                <a:rPr lang="en-US" sz="1450" dirty="0">
                  <a:latin typeface="Montserrat"/>
                  <a:ea typeface="Montserrat"/>
                  <a:cs typeface="Montserrat"/>
                  <a:sym typeface="Montserrat"/>
                </a:rPr>
                <a:t>.</a:t>
              </a:r>
              <a:endParaRPr sz="1450" dirty="0">
                <a:latin typeface="Montserrat"/>
                <a:ea typeface="Montserrat"/>
                <a:cs typeface="Montserrat"/>
                <a:sym typeface="Montserrat"/>
              </a:endParaRPr>
            </a:p>
            <a:p>
              <a:pPr marL="0" marR="0" lvl="0" indent="0" algn="l" rtl="0">
                <a:lnSpc>
                  <a:spcPct val="130979"/>
                </a:lnSpc>
                <a:spcBef>
                  <a:spcPts val="0"/>
                </a:spcBef>
                <a:spcAft>
                  <a:spcPts val="0"/>
                </a:spcAft>
                <a:buNone/>
              </a:pPr>
              <a:endParaRPr sz="1450" dirty="0">
                <a:latin typeface="Montserrat"/>
                <a:ea typeface="Montserrat"/>
                <a:cs typeface="Montserrat"/>
                <a:sym typeface="Montserrat"/>
              </a:endParaRPr>
            </a:p>
          </p:txBody>
        </p:sp>
      </p:grpSp>
      <p:grpSp>
        <p:nvGrpSpPr>
          <p:cNvPr id="566" name="Google Shape;566;p10"/>
          <p:cNvGrpSpPr/>
          <p:nvPr/>
        </p:nvGrpSpPr>
        <p:grpSpPr>
          <a:xfrm>
            <a:off x="27" y="443567"/>
            <a:ext cx="8060636" cy="2359675"/>
            <a:chOff x="0" y="-66675"/>
            <a:chExt cx="2122952" cy="621474"/>
          </a:xfrm>
        </p:grpSpPr>
        <p:sp>
          <p:nvSpPr>
            <p:cNvPr id="567" name="Google Shape;567;p10"/>
            <p:cNvSpPr/>
            <p:nvPr/>
          </p:nvSpPr>
          <p:spPr>
            <a:xfrm>
              <a:off x="0" y="0"/>
              <a:ext cx="2122952" cy="554799"/>
            </a:xfrm>
            <a:custGeom>
              <a:avLst/>
              <a:gdLst/>
              <a:ahLst/>
              <a:cxnLst/>
              <a:rect l="l" t="t" r="r" b="b"/>
              <a:pathLst>
                <a:path w="2122952" h="554799" extrusionOk="0">
                  <a:moveTo>
                    <a:pt x="1919752" y="0"/>
                  </a:moveTo>
                  <a:lnTo>
                    <a:pt x="0" y="0"/>
                  </a:lnTo>
                  <a:lnTo>
                    <a:pt x="0" y="554799"/>
                  </a:lnTo>
                  <a:lnTo>
                    <a:pt x="1919752" y="554799"/>
                  </a:lnTo>
                  <a:lnTo>
                    <a:pt x="2122952" y="277400"/>
                  </a:lnTo>
                  <a:lnTo>
                    <a:pt x="1919752" y="0"/>
                  </a:lnTo>
                  <a:close/>
                </a:path>
              </a:pathLst>
            </a:custGeom>
            <a:solidFill>
              <a:srgbClr val="FCC618"/>
            </a:solidFill>
            <a:ln>
              <a:noFill/>
            </a:ln>
          </p:spPr>
        </p:sp>
        <p:sp>
          <p:nvSpPr>
            <p:cNvPr id="568" name="Google Shape;568;p10"/>
            <p:cNvSpPr txBox="1"/>
            <p:nvPr/>
          </p:nvSpPr>
          <p:spPr>
            <a:xfrm>
              <a:off x="0" y="-66675"/>
              <a:ext cx="2008652" cy="621474"/>
            </a:xfrm>
            <a:prstGeom prst="rect">
              <a:avLst/>
            </a:prstGeom>
            <a:solidFill>
              <a:srgbClr val="FCC618"/>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9" name="Google Shape;569;p10"/>
          <p:cNvSpPr txBox="1"/>
          <p:nvPr/>
        </p:nvSpPr>
        <p:spPr>
          <a:xfrm>
            <a:off x="406800" y="91049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CARACTERIZACIÓN</a:t>
            </a:r>
            <a:endParaRPr/>
          </a:p>
        </p:txBody>
      </p:sp>
      <p:sp>
        <p:nvSpPr>
          <p:cNvPr id="570" name="Google Shape;570;p10"/>
          <p:cNvSpPr txBox="1"/>
          <p:nvPr/>
        </p:nvSpPr>
        <p:spPr>
          <a:xfrm>
            <a:off x="686100" y="2142006"/>
            <a:ext cx="7929600" cy="384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t>DE UNIVERSOS FINALES</a:t>
            </a:r>
            <a:endParaRPr/>
          </a:p>
        </p:txBody>
      </p:sp>
      <p:grpSp>
        <p:nvGrpSpPr>
          <p:cNvPr id="571" name="Google Shape;571;p10"/>
          <p:cNvGrpSpPr/>
          <p:nvPr/>
        </p:nvGrpSpPr>
        <p:grpSpPr>
          <a:xfrm>
            <a:off x="406800" y="3512285"/>
            <a:ext cx="5433075" cy="3633411"/>
            <a:chOff x="0" y="19050"/>
            <a:chExt cx="7244100" cy="4844548"/>
          </a:xfrm>
        </p:grpSpPr>
        <p:sp>
          <p:nvSpPr>
            <p:cNvPr id="572" name="Google Shape;572;p10"/>
            <p:cNvSpPr txBox="1"/>
            <p:nvPr/>
          </p:nvSpPr>
          <p:spPr>
            <a:xfrm>
              <a:off x="0" y="19050"/>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b="0" i="0" u="none" strike="noStrike" cap="none">
                  <a:solidFill>
                    <a:srgbClr val="000000"/>
                  </a:solidFill>
                  <a:latin typeface="Oswald"/>
                  <a:ea typeface="Oswald"/>
                  <a:cs typeface="Oswald"/>
                  <a:sym typeface="Oswald"/>
                </a:rPr>
                <a:t>Objetivo</a:t>
              </a:r>
              <a:endParaRPr dirty="0"/>
            </a:p>
          </p:txBody>
        </p:sp>
        <p:sp>
          <p:nvSpPr>
            <p:cNvPr id="573" name="Google Shape;573;p10"/>
            <p:cNvSpPr txBox="1"/>
            <p:nvPr/>
          </p:nvSpPr>
          <p:spPr>
            <a:xfrm>
              <a:off x="0" y="1378086"/>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dirty="0"/>
                <a:t>EXTRACTOR DE CONTEXTOS Y ENTIDADES</a:t>
              </a:r>
              <a:endParaRPr dirty="0"/>
            </a:p>
          </p:txBody>
        </p:sp>
        <p:sp>
          <p:nvSpPr>
            <p:cNvPr id="574" name="Google Shape;574;p10"/>
            <p:cNvSpPr txBox="1"/>
            <p:nvPr/>
          </p:nvSpPr>
          <p:spPr>
            <a:xfrm>
              <a:off x="0" y="2302896"/>
              <a:ext cx="7244100" cy="2560702"/>
            </a:xfrm>
            <a:prstGeom prst="rect">
              <a:avLst/>
            </a:prstGeom>
            <a:noFill/>
            <a:ln>
              <a:noFill/>
            </a:ln>
          </p:spPr>
          <p:txBody>
            <a:bodyPr spcFirstLastPara="1" wrap="square" lIns="0" tIns="0" rIns="0" bIns="0" anchor="t" anchorCtr="0">
              <a:spAutoFit/>
            </a:bodyPr>
            <a:lstStyle/>
            <a:p>
              <a:pPr marL="0" marR="0" lvl="0" indent="0" algn="l" rtl="0">
                <a:lnSpc>
                  <a:spcPct val="130979"/>
                </a:lnSpc>
                <a:spcBef>
                  <a:spcPts val="0"/>
                </a:spcBef>
                <a:spcAft>
                  <a:spcPts val="0"/>
                </a:spcAft>
                <a:buNone/>
              </a:pPr>
              <a:r>
                <a:rPr lang="en-US" sz="1588" dirty="0" err="1">
                  <a:latin typeface="Montserrat"/>
                  <a:ea typeface="Montserrat"/>
                  <a:cs typeface="Montserrat"/>
                  <a:sym typeface="Montserrat"/>
                </a:rPr>
                <a:t>Extracción</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sistemática</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información</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estructurada</a:t>
              </a:r>
              <a:r>
                <a:rPr lang="en-US" sz="1588" dirty="0">
                  <a:latin typeface="Montserrat"/>
                  <a:ea typeface="Montserrat"/>
                  <a:cs typeface="Montserrat"/>
                  <a:sym typeface="Montserrat"/>
                </a:rPr>
                <a:t> a </a:t>
              </a:r>
              <a:r>
                <a:rPr lang="en-US" sz="1588" dirty="0" err="1">
                  <a:latin typeface="Montserrat"/>
                  <a:ea typeface="Montserrat"/>
                  <a:cs typeface="Montserrat"/>
                  <a:sym typeface="Montserrat"/>
                </a:rPr>
                <a:t>partir</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relatos</a:t>
              </a:r>
              <a:r>
                <a:rPr lang="en-US" sz="1588" dirty="0">
                  <a:latin typeface="Montserrat"/>
                  <a:ea typeface="Montserrat"/>
                  <a:cs typeface="Montserrat"/>
                  <a:sym typeface="Montserrat"/>
                </a:rPr>
                <a:t>, que genera no </a:t>
              </a:r>
              <a:r>
                <a:rPr lang="en-US" sz="1588" dirty="0" err="1">
                  <a:latin typeface="Montserrat"/>
                  <a:ea typeface="Montserrat"/>
                  <a:cs typeface="Montserrat"/>
                  <a:sym typeface="Montserrat"/>
                </a:rPr>
                <a:t>solamente</a:t>
              </a:r>
              <a:r>
                <a:rPr lang="en-US" sz="1588" dirty="0">
                  <a:latin typeface="Montserrat"/>
                  <a:ea typeface="Montserrat"/>
                  <a:cs typeface="Montserrat"/>
                  <a:sym typeface="Montserrat"/>
                </a:rPr>
                <a:t> la </a:t>
              </a:r>
              <a:r>
                <a:rPr lang="en-US" sz="1588" dirty="0" err="1">
                  <a:latin typeface="Montserrat"/>
                  <a:ea typeface="Montserrat"/>
                  <a:cs typeface="Montserrat"/>
                  <a:sym typeface="Montserrat"/>
                </a:rPr>
                <a:t>extracción</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entidades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sino</a:t>
              </a:r>
              <a:r>
                <a:rPr lang="en-US" sz="1588" dirty="0">
                  <a:latin typeface="Montserrat"/>
                  <a:ea typeface="Montserrat"/>
                  <a:cs typeface="Montserrat"/>
                  <a:sym typeface="Montserrat"/>
                </a:rPr>
                <a:t> un </a:t>
              </a:r>
              <a:r>
                <a:rPr lang="en-US" sz="1588" dirty="0" err="1">
                  <a:latin typeface="Montserrat"/>
                  <a:ea typeface="Montserrat"/>
                  <a:cs typeface="Montserrat"/>
                  <a:sym typeface="Montserrat"/>
                </a:rPr>
                <a:t>contexto</a:t>
              </a:r>
              <a:r>
                <a:rPr lang="en-US" sz="1588" dirty="0">
                  <a:latin typeface="Montserrat"/>
                  <a:ea typeface="Montserrat"/>
                  <a:cs typeface="Montserrat"/>
                  <a:sym typeface="Montserrat"/>
                </a:rPr>
                <a:t> que </a:t>
              </a:r>
              <a:r>
                <a:rPr lang="en-US" sz="1588" dirty="0" err="1">
                  <a:latin typeface="Montserrat"/>
                  <a:ea typeface="Montserrat"/>
                  <a:cs typeface="Montserrat"/>
                  <a:sym typeface="Montserrat"/>
                </a:rPr>
                <a:t>permita</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entender</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el</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rol</a:t>
              </a:r>
              <a:r>
                <a:rPr lang="en-US" sz="1588" dirty="0">
                  <a:latin typeface="Montserrat"/>
                  <a:ea typeface="Montserrat"/>
                  <a:cs typeface="Montserrat"/>
                  <a:sym typeface="Montserrat"/>
                </a:rPr>
                <a:t> de </a:t>
              </a:r>
              <a:r>
                <a:rPr lang="en-US" sz="1588" dirty="0" err="1">
                  <a:latin typeface="Montserrat"/>
                  <a:ea typeface="Montserrat"/>
                  <a:cs typeface="Montserrat"/>
                  <a:sym typeface="Montserrat"/>
                </a:rPr>
                <a:t>esa</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entidad</a:t>
              </a:r>
              <a:r>
                <a:rPr lang="en-US" sz="1588" dirty="0">
                  <a:latin typeface="Montserrat"/>
                  <a:ea typeface="Montserrat"/>
                  <a:cs typeface="Montserrat"/>
                  <a:sym typeface="Montserrat"/>
                </a:rPr>
                <a:t> en la </a:t>
              </a:r>
              <a:r>
                <a:rPr lang="en-US" sz="1588" dirty="0" err="1">
                  <a:latin typeface="Montserrat"/>
                  <a:ea typeface="Montserrat"/>
                  <a:cs typeface="Montserrat"/>
                  <a:sym typeface="Montserrat"/>
                </a:rPr>
                <a:t>consecución</a:t>
              </a:r>
              <a:r>
                <a:rPr lang="en-US" sz="1588" dirty="0">
                  <a:latin typeface="Montserrat"/>
                  <a:ea typeface="Montserrat"/>
                  <a:cs typeface="Montserrat"/>
                  <a:sym typeface="Montserrat"/>
                </a:rPr>
                <a:t> del </a:t>
              </a:r>
              <a:r>
                <a:rPr lang="en-US" sz="1588" dirty="0" err="1">
                  <a:latin typeface="Montserrat"/>
                  <a:ea typeface="Montserrat"/>
                  <a:cs typeface="Montserrat"/>
                  <a:sym typeface="Montserrat"/>
                </a:rPr>
                <a:t>delito</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Entidades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enfocadas</a:t>
              </a:r>
              <a:r>
                <a:rPr lang="en-US" sz="1588" dirty="0">
                  <a:latin typeface="Montserrat"/>
                  <a:ea typeface="Montserrat"/>
                  <a:cs typeface="Montserrat"/>
                  <a:sym typeface="Montserrat"/>
                </a:rPr>
                <a:t> en las </a:t>
              </a:r>
              <a:r>
                <a:rPr lang="en-US" sz="1588" dirty="0" err="1">
                  <a:latin typeface="Montserrat"/>
                  <a:ea typeface="Montserrat"/>
                  <a:cs typeface="Montserrat"/>
                  <a:sym typeface="Montserrat"/>
                </a:rPr>
                <a:t>necesidades</a:t>
              </a:r>
              <a:r>
                <a:rPr lang="en-US" sz="1588" dirty="0">
                  <a:latin typeface="Montserrat"/>
                  <a:ea typeface="Montserrat"/>
                  <a:cs typeface="Montserrat"/>
                  <a:sym typeface="Montserrat"/>
                </a:rPr>
                <a:t> </a:t>
              </a:r>
              <a:r>
                <a:rPr lang="en-US" sz="1588" dirty="0" err="1">
                  <a:latin typeface="Montserrat"/>
                  <a:ea typeface="Montserrat"/>
                  <a:cs typeface="Montserrat"/>
                  <a:sym typeface="Montserrat"/>
                </a:rPr>
                <a:t>expresadas</a:t>
              </a:r>
              <a:r>
                <a:rPr lang="en-US" sz="1588" dirty="0">
                  <a:latin typeface="Montserrat"/>
                  <a:ea typeface="Montserrat"/>
                  <a:cs typeface="Montserrat"/>
                  <a:sym typeface="Montserrat"/>
                </a:rPr>
                <a:t> por los </a:t>
              </a:r>
              <a:r>
                <a:rPr lang="en-US" sz="1588" dirty="0" err="1">
                  <a:latin typeface="Montserrat"/>
                  <a:ea typeface="Montserrat"/>
                  <a:cs typeface="Montserrat"/>
                  <a:sym typeface="Montserrat"/>
                </a:rPr>
                <a:t>analistas</a:t>
              </a:r>
              <a:r>
                <a:rPr lang="en-US" sz="1588" dirty="0">
                  <a:latin typeface="Montserrat"/>
                  <a:ea typeface="Montserrat"/>
                  <a:cs typeface="Montserrat"/>
                  <a:sym typeface="Montserrat"/>
                </a:rPr>
                <a:t>.</a:t>
              </a:r>
              <a:endParaRPr sz="1600" dirty="0"/>
            </a:p>
          </p:txBody>
        </p:sp>
      </p:grpSp>
      <p:grpSp>
        <p:nvGrpSpPr>
          <p:cNvPr id="575" name="Google Shape;575;p10"/>
          <p:cNvGrpSpPr/>
          <p:nvPr/>
        </p:nvGrpSpPr>
        <p:grpSpPr>
          <a:xfrm>
            <a:off x="12514875" y="3555668"/>
            <a:ext cx="5773049" cy="4316207"/>
            <a:chOff x="-33" y="-733783"/>
            <a:chExt cx="7697400" cy="5754943"/>
          </a:xfrm>
        </p:grpSpPr>
        <p:sp>
          <p:nvSpPr>
            <p:cNvPr id="576" name="Google Shape;576;p10"/>
            <p:cNvSpPr txBox="1"/>
            <p:nvPr/>
          </p:nvSpPr>
          <p:spPr>
            <a:xfrm>
              <a:off x="-33" y="-733783"/>
              <a:ext cx="72441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Detalles </a:t>
              </a:r>
              <a:endParaRPr/>
            </a:p>
          </p:txBody>
        </p:sp>
        <p:sp>
          <p:nvSpPr>
            <p:cNvPr id="577" name="Google Shape;577;p10"/>
            <p:cNvSpPr txBox="1"/>
            <p:nvPr/>
          </p:nvSpPr>
          <p:spPr>
            <a:xfrm>
              <a:off x="-33" y="489719"/>
              <a:ext cx="6539400" cy="356100"/>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a:t>FORMATO JSON</a:t>
              </a:r>
              <a:endParaRPr/>
            </a:p>
          </p:txBody>
        </p:sp>
        <p:sp>
          <p:nvSpPr>
            <p:cNvPr id="578" name="Google Shape;578;p10"/>
            <p:cNvSpPr txBox="1"/>
            <p:nvPr/>
          </p:nvSpPr>
          <p:spPr>
            <a:xfrm>
              <a:off x="-33" y="1515960"/>
              <a:ext cx="7697400" cy="3505200"/>
            </a:xfrm>
            <a:prstGeom prst="rect">
              <a:avLst/>
            </a:prstGeom>
            <a:noFill/>
            <a:ln>
              <a:noFill/>
            </a:ln>
          </p:spPr>
          <p:txBody>
            <a:bodyPr spcFirstLastPara="1" wrap="square" lIns="0" tIns="0" rIns="0" bIns="0" anchor="t" anchorCtr="0">
              <a:spAutoFit/>
            </a:bodyPr>
            <a:lstStyle/>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Modelo utilizado: Meta-Llama-3.1-70B-Instruct y Auto Tokenizer para la gestión de tokens.</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Funcionalidades clave:</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r>
                <a:rPr lang="en-US" sz="1488">
                  <a:latin typeface="Montserrat"/>
                  <a:ea typeface="Montserrat"/>
                  <a:cs typeface="Montserrat"/>
                  <a:sym typeface="Montserrat"/>
                </a:rPr>
                <a:t>find_max_tokens_preguntas: Priorización de relatos extensos y complejos.</a:t>
              </a:r>
              <a:endParaRPr sz="1488">
                <a:latin typeface="Montserrat"/>
                <a:ea typeface="Montserrat"/>
                <a:cs typeface="Montserrat"/>
                <a:sym typeface="Montserrat"/>
              </a:endParaRPr>
            </a:p>
            <a:p>
              <a:pPr marL="0" lvl="0" indent="0" algn="l" rtl="0">
                <a:lnSpc>
                  <a:spcPct val="130979"/>
                </a:lnSpc>
                <a:spcBef>
                  <a:spcPts val="0"/>
                </a:spcBef>
                <a:spcAft>
                  <a:spcPts val="0"/>
                </a:spcAft>
                <a:buSzPts val="1100"/>
                <a:buNone/>
              </a:pPr>
              <a:r>
                <a:rPr lang="en-US" sz="1488">
                  <a:latin typeface="Montserrat"/>
                  <a:ea typeface="Montserrat"/>
                  <a:cs typeface="Montserrat"/>
                  <a:sym typeface="Montserrat"/>
                </a:rPr>
                <a:t>extract_json_list: Verificación y extracción de respuestas en formato JSON.</a:t>
              </a:r>
              <a:endParaRPr sz="1488">
                <a:latin typeface="Montserrat"/>
                <a:ea typeface="Montserrat"/>
                <a:cs typeface="Montserrat"/>
                <a:sym typeface="Montserrat"/>
              </a:endParaRPr>
            </a:p>
            <a:p>
              <a:pPr marL="0" lvl="0" indent="0" algn="l" rtl="0">
                <a:lnSpc>
                  <a:spcPct val="130979"/>
                </a:lnSpc>
                <a:spcBef>
                  <a:spcPts val="0"/>
                </a:spcBef>
                <a:spcAft>
                  <a:spcPts val="0"/>
                </a:spcAft>
                <a:buClr>
                  <a:schemeClr val="dk1"/>
                </a:buClr>
                <a:buSzPts val="1100"/>
                <a:buFont typeface="Arial"/>
                <a:buNone/>
              </a:pPr>
              <a:endParaRPr sz="1488">
                <a:latin typeface="Montserrat"/>
                <a:ea typeface="Montserrat"/>
                <a:cs typeface="Montserrat"/>
                <a:sym typeface="Montserrat"/>
              </a:endParaRPr>
            </a:p>
            <a:p>
              <a:pPr marL="0" marR="0" lvl="0" indent="0" algn="l" rtl="0">
                <a:lnSpc>
                  <a:spcPct val="130979"/>
                </a:lnSpc>
                <a:spcBef>
                  <a:spcPts val="0"/>
                </a:spcBef>
                <a:spcAft>
                  <a:spcPts val="0"/>
                </a:spcAft>
                <a:buNone/>
              </a:pPr>
              <a:endParaRPr sz="1488">
                <a:latin typeface="Montserrat"/>
                <a:ea typeface="Montserrat"/>
                <a:cs typeface="Montserrat"/>
                <a:sym typeface="Montserrat"/>
              </a:endParaRPr>
            </a:p>
          </p:txBody>
        </p:sp>
      </p:grpSp>
      <p:grpSp>
        <p:nvGrpSpPr>
          <p:cNvPr id="579" name="Google Shape;579;p10"/>
          <p:cNvGrpSpPr/>
          <p:nvPr/>
        </p:nvGrpSpPr>
        <p:grpSpPr>
          <a:xfrm>
            <a:off x="406800" y="7828492"/>
            <a:ext cx="17265600" cy="2280321"/>
            <a:chOff x="0" y="19050"/>
            <a:chExt cx="23020800" cy="3040429"/>
          </a:xfrm>
        </p:grpSpPr>
        <p:sp>
          <p:nvSpPr>
            <p:cNvPr id="580" name="Google Shape;580;p10"/>
            <p:cNvSpPr txBox="1"/>
            <p:nvPr/>
          </p:nvSpPr>
          <p:spPr>
            <a:xfrm>
              <a:off x="0" y="19050"/>
              <a:ext cx="23020800" cy="983400"/>
            </a:xfrm>
            <a:prstGeom prst="rect">
              <a:avLst/>
            </a:prstGeom>
            <a:noFill/>
            <a:ln>
              <a:noFill/>
            </a:ln>
          </p:spPr>
          <p:txBody>
            <a:bodyPr spcFirstLastPara="1" wrap="square" lIns="0" tIns="0" rIns="0" bIns="0" anchor="t" anchorCtr="0">
              <a:spAutoFit/>
            </a:bodyPr>
            <a:lstStyle/>
            <a:p>
              <a:pPr marL="0" marR="0" lvl="0" indent="0" algn="l" rtl="0">
                <a:lnSpc>
                  <a:spcPct val="115007"/>
                </a:lnSpc>
                <a:spcBef>
                  <a:spcPts val="0"/>
                </a:spcBef>
                <a:spcAft>
                  <a:spcPts val="0"/>
                </a:spcAft>
                <a:buNone/>
              </a:pPr>
              <a:r>
                <a:rPr lang="en-US" sz="4791">
                  <a:latin typeface="Oswald"/>
                  <a:ea typeface="Oswald"/>
                  <a:cs typeface="Oswald"/>
                  <a:sym typeface="Oswald"/>
                </a:rPr>
                <a:t>PROMPTS</a:t>
              </a:r>
              <a:endParaRPr/>
            </a:p>
          </p:txBody>
        </p:sp>
        <p:sp>
          <p:nvSpPr>
            <p:cNvPr id="581" name="Google Shape;581;p10"/>
            <p:cNvSpPr txBox="1"/>
            <p:nvPr/>
          </p:nvSpPr>
          <p:spPr>
            <a:xfrm>
              <a:off x="0" y="1095286"/>
              <a:ext cx="20781488" cy="400118"/>
            </a:xfrm>
            <a:prstGeom prst="rect">
              <a:avLst/>
            </a:prstGeom>
            <a:noFill/>
            <a:ln>
              <a:noFill/>
            </a:ln>
          </p:spPr>
          <p:txBody>
            <a:bodyPr spcFirstLastPara="1" wrap="square" lIns="0" tIns="0" rIns="0" bIns="0" anchor="t" anchorCtr="0">
              <a:spAutoFit/>
            </a:bodyPr>
            <a:lstStyle/>
            <a:p>
              <a:pPr marL="0" marR="0" lvl="0" indent="0" algn="l" rtl="0">
                <a:lnSpc>
                  <a:spcPct val="145014"/>
                </a:lnSpc>
                <a:spcBef>
                  <a:spcPts val="0"/>
                </a:spcBef>
                <a:spcAft>
                  <a:spcPts val="0"/>
                </a:spcAft>
                <a:buNone/>
              </a:pPr>
              <a:r>
                <a:rPr lang="en-US" sz="1735" b="0" i="0" u="none" strike="noStrike" cap="none">
                  <a:solidFill>
                    <a:srgbClr val="000000"/>
                  </a:solidFill>
                  <a:latin typeface="Arial"/>
                  <a:ea typeface="Arial"/>
                  <a:cs typeface="Arial"/>
                  <a:sym typeface="Arial"/>
                </a:rPr>
                <a:t>PUNTOS A TENER EN CUENTA</a:t>
              </a:r>
              <a:endParaRPr/>
            </a:p>
          </p:txBody>
        </p:sp>
        <p:sp>
          <p:nvSpPr>
            <p:cNvPr id="582" name="Google Shape;582;p10"/>
            <p:cNvSpPr txBox="1"/>
            <p:nvPr/>
          </p:nvSpPr>
          <p:spPr>
            <a:xfrm>
              <a:off x="0" y="1655179"/>
              <a:ext cx="23020800" cy="1404300"/>
            </a:xfrm>
            <a:prstGeom prst="rect">
              <a:avLst/>
            </a:prstGeom>
            <a:noFill/>
            <a:ln>
              <a:noFill/>
            </a:ln>
          </p:spPr>
          <p:txBody>
            <a:bodyPr spcFirstLastPara="1" wrap="square" lIns="0" tIns="0" rIns="0" bIns="0" anchor="t" anchorCtr="0">
              <a:spAutoFit/>
            </a:bodyPr>
            <a:lstStyle/>
            <a:p>
              <a:pPr marL="914400" lvl="1" indent="-316737" algn="l" rtl="0">
                <a:lnSpc>
                  <a:spcPct val="130979"/>
                </a:lnSpc>
                <a:spcBef>
                  <a:spcPts val="0"/>
                </a:spcBef>
                <a:spcAft>
                  <a:spcPts val="0"/>
                </a:spcAft>
                <a:buSzPts val="1388"/>
                <a:buChar char="•"/>
              </a:pPr>
              <a:r>
                <a:rPr lang="en-US" sz="1388">
                  <a:solidFill>
                    <a:schemeClr val="dk1"/>
                  </a:solidFill>
                  <a:latin typeface="Montserrat"/>
                  <a:ea typeface="Montserrat"/>
                  <a:cs typeface="Montserrat"/>
                  <a:sym typeface="Montserrat"/>
                </a:rPr>
                <a:t>Prompts específicos por cada tipo de entidad para guiar la salida en JSON. Si hay múltiples entidades en una misma noticia criminal, esta se duplica la cantidad de entidades que esta posea de forma recursiva.</a:t>
              </a:r>
              <a:endParaRPr sz="1388">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Clr>
                  <a:schemeClr val="dk1"/>
                </a:buClr>
                <a:buSzPts val="1388"/>
                <a:buFont typeface="Montserrat"/>
                <a:buChar char="•"/>
              </a:pPr>
              <a:r>
                <a:rPr lang="en-US" sz="1388">
                  <a:solidFill>
                    <a:schemeClr val="dk1"/>
                  </a:solidFill>
                  <a:latin typeface="Montserrat"/>
                  <a:ea typeface="Montserrat"/>
                  <a:cs typeface="Montserrat"/>
                  <a:sym typeface="Montserrat"/>
                </a:rPr>
                <a:t>Instrucciones en inglés para mejorar la capacidad de racionamiento del Modelo.</a:t>
              </a:r>
              <a:endParaRPr sz="1388">
                <a:solidFill>
                  <a:schemeClr val="dk1"/>
                </a:solidFill>
                <a:latin typeface="Montserrat"/>
                <a:ea typeface="Montserrat"/>
                <a:cs typeface="Montserrat"/>
                <a:sym typeface="Montserrat"/>
              </a:endParaRPr>
            </a:p>
            <a:p>
              <a:pPr marL="914400" lvl="1" indent="-316737" algn="l" rtl="0">
                <a:lnSpc>
                  <a:spcPct val="130979"/>
                </a:lnSpc>
                <a:spcBef>
                  <a:spcPts val="0"/>
                </a:spcBef>
                <a:spcAft>
                  <a:spcPts val="0"/>
                </a:spcAft>
                <a:buSzPts val="1388"/>
                <a:buChar char="•"/>
              </a:pPr>
              <a:r>
                <a:rPr lang="en-US" sz="1388">
                  <a:solidFill>
                    <a:schemeClr val="dk1"/>
                  </a:solidFill>
                  <a:latin typeface="Montserrat"/>
                  <a:ea typeface="Montserrat"/>
                  <a:cs typeface="Montserrat"/>
                  <a:sym typeface="Montserrat"/>
                </a:rPr>
                <a:t>Validación con prompts de corrección si la salida no es válida.</a:t>
              </a:r>
              <a:endParaRPr sz="1388">
                <a:latin typeface="Montserrat"/>
                <a:ea typeface="Montserrat"/>
                <a:cs typeface="Montserrat"/>
                <a:sym typeface="Montserrat"/>
              </a:endParaRPr>
            </a:p>
          </p:txBody>
        </p:sp>
      </p:grpSp>
      <p:pic>
        <p:nvPicPr>
          <p:cNvPr id="30" name="Picture 2" descr="Mercadolibre Logo - PNG y Vector">
            <a:extLst>
              <a:ext uri="{FF2B5EF4-FFF2-40B4-BE49-F238E27FC236}">
                <a16:creationId xmlns:a16="http://schemas.microsoft.com/office/drawing/2014/main" id="{05860ADA-D363-4D51-B80E-E30FB1186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589"/>
        <p:cNvGrpSpPr/>
        <p:nvPr/>
      </p:nvGrpSpPr>
      <p:grpSpPr>
        <a:xfrm>
          <a:off x="0" y="0"/>
          <a:ext cx="0" cy="0"/>
          <a:chOff x="0" y="0"/>
          <a:chExt cx="0" cy="0"/>
        </a:xfrm>
      </p:grpSpPr>
      <p:grpSp>
        <p:nvGrpSpPr>
          <p:cNvPr id="590" name="Google Shape;590;g2d54f33f8c9_5_879"/>
          <p:cNvGrpSpPr/>
          <p:nvPr/>
        </p:nvGrpSpPr>
        <p:grpSpPr>
          <a:xfrm>
            <a:off x="0" y="-253158"/>
            <a:ext cx="18288118" cy="3532465"/>
            <a:chOff x="0" y="-66675"/>
            <a:chExt cx="4816592" cy="930355"/>
          </a:xfrm>
        </p:grpSpPr>
        <p:sp>
          <p:nvSpPr>
            <p:cNvPr id="591" name="Google Shape;591;g2d54f33f8c9_5_879"/>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592" name="Google Shape;592;g2d54f33f8c9_5_879"/>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93" name="Google Shape;593;g2d54f33f8c9_5_879"/>
          <p:cNvCxnSpPr/>
          <p:nvPr/>
        </p:nvCxnSpPr>
        <p:spPr>
          <a:xfrm rot="-5389698">
            <a:off x="1976230" y="6783162"/>
            <a:ext cx="7007731" cy="0"/>
          </a:xfrm>
          <a:prstGeom prst="straightConnector1">
            <a:avLst/>
          </a:prstGeom>
          <a:noFill/>
          <a:ln w="19050" cap="flat" cmpd="sng">
            <a:solidFill>
              <a:srgbClr val="12519D"/>
            </a:solidFill>
            <a:prstDash val="solid"/>
            <a:round/>
            <a:headEnd type="none" w="sm" len="sm"/>
            <a:tailEnd type="none" w="sm" len="sm"/>
          </a:ln>
        </p:spPr>
      </p:cxnSp>
      <p:cxnSp>
        <p:nvCxnSpPr>
          <p:cNvPr id="594" name="Google Shape;594;g2d54f33f8c9_5_879"/>
          <p:cNvCxnSpPr/>
          <p:nvPr/>
        </p:nvCxnSpPr>
        <p:spPr>
          <a:xfrm>
            <a:off x="11926484" y="3279298"/>
            <a:ext cx="62700" cy="7058700"/>
          </a:xfrm>
          <a:prstGeom prst="straightConnector1">
            <a:avLst/>
          </a:prstGeom>
          <a:noFill/>
          <a:ln w="19050" cap="flat" cmpd="sng">
            <a:solidFill>
              <a:srgbClr val="12519D"/>
            </a:solidFill>
            <a:prstDash val="solid"/>
            <a:round/>
            <a:headEnd type="none" w="sm" len="sm"/>
            <a:tailEnd type="none" w="sm" len="sm"/>
          </a:ln>
        </p:spPr>
      </p:cxnSp>
      <p:sp>
        <p:nvSpPr>
          <p:cNvPr id="595" name="Google Shape;595;g2d54f33f8c9_5_879"/>
          <p:cNvSpPr/>
          <p:nvPr/>
        </p:nvSpPr>
        <p:spPr>
          <a:xfrm>
            <a:off x="667888" y="3453179"/>
            <a:ext cx="787469" cy="787469"/>
          </a:xfrm>
          <a:custGeom>
            <a:avLst/>
            <a:gdLst/>
            <a:ahLst/>
            <a:cxnLst/>
            <a:rect l="l" t="t" r="r" b="b"/>
            <a:pathLst>
              <a:path w="787469" h="787469" extrusionOk="0">
                <a:moveTo>
                  <a:pt x="0" y="0"/>
                </a:moveTo>
                <a:lnTo>
                  <a:pt x="787468" y="0"/>
                </a:lnTo>
                <a:lnTo>
                  <a:pt x="787468" y="787469"/>
                </a:lnTo>
                <a:lnTo>
                  <a:pt x="0" y="787469"/>
                </a:lnTo>
                <a:lnTo>
                  <a:pt x="0" y="0"/>
                </a:lnTo>
                <a:close/>
              </a:path>
            </a:pathLst>
          </a:custGeom>
          <a:blipFill rotWithShape="1">
            <a:blip r:embed="rId3">
              <a:alphaModFix/>
            </a:blip>
            <a:stretch>
              <a:fillRect/>
            </a:stretch>
          </a:blipFill>
          <a:ln>
            <a:noFill/>
          </a:ln>
        </p:spPr>
      </p:sp>
      <p:sp>
        <p:nvSpPr>
          <p:cNvPr id="596" name="Google Shape;596;g2d54f33f8c9_5_879"/>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ENTIDADES A CONTEXTUALIZAR</a:t>
            </a:r>
            <a:endParaRPr/>
          </a:p>
        </p:txBody>
      </p:sp>
      <p:sp>
        <p:nvSpPr>
          <p:cNvPr id="597" name="Google Shape;597;g2d54f33f8c9_5_879"/>
          <p:cNvSpPr txBox="1"/>
          <p:nvPr/>
        </p:nvSpPr>
        <p:spPr>
          <a:xfrm>
            <a:off x="1028700" y="2287491"/>
            <a:ext cx="11213700" cy="384600"/>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Font typeface="Arial"/>
              <a:buNone/>
            </a:pPr>
            <a:r>
              <a:rPr lang="en-US" sz="2499">
                <a:solidFill>
                  <a:srgbClr val="FFFDFD"/>
                </a:solidFill>
              </a:rPr>
              <a:t>Tráfico de Migrantes - </a:t>
            </a:r>
            <a:r>
              <a:rPr lang="en-US" sz="2499" b="1">
                <a:solidFill>
                  <a:srgbClr val="FCC618"/>
                </a:solidFill>
              </a:rPr>
              <a:t>JSON</a:t>
            </a:r>
            <a:r>
              <a:rPr lang="en-US" sz="2499">
                <a:solidFill>
                  <a:srgbClr val="FCC618"/>
                </a:solidFill>
              </a:rPr>
              <a:t> </a:t>
            </a:r>
            <a:endParaRPr>
              <a:solidFill>
                <a:srgbClr val="FCC618"/>
              </a:solidFill>
            </a:endParaRPr>
          </a:p>
        </p:txBody>
      </p:sp>
      <p:sp>
        <p:nvSpPr>
          <p:cNvPr id="598" name="Google Shape;598;g2d54f33f8c9_5_879"/>
          <p:cNvSpPr txBox="1"/>
          <p:nvPr/>
        </p:nvSpPr>
        <p:spPr>
          <a:xfrm>
            <a:off x="282800" y="5021725"/>
            <a:ext cx="4926900" cy="45078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nombre</a:t>
            </a:r>
            <a:r>
              <a:rPr lang="en-US" sz="1900">
                <a:latin typeface="Montserrat"/>
                <a:ea typeface="Montserrat"/>
                <a:cs typeface="Montserrat"/>
                <a:sym typeface="Montserrat"/>
              </a:rPr>
              <a:t>": "Nombre",</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alias</a:t>
            </a:r>
            <a:r>
              <a:rPr lang="en-US" sz="1900">
                <a:latin typeface="Montserrat"/>
                <a:ea typeface="Montserrat"/>
                <a:cs typeface="Montserrat"/>
                <a:sym typeface="Montserrat"/>
              </a:rPr>
              <a:t>": "Alias",</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id_capturado</a:t>
            </a:r>
            <a:r>
              <a:rPr lang="en-US" sz="1900">
                <a:latin typeface="Montserrat"/>
                <a:ea typeface="Montserrat"/>
                <a:cs typeface="Montserrat"/>
                <a:sym typeface="Montserrat"/>
              </a:rPr>
              <a:t>": "Número de identificación",</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tel_capturado</a:t>
            </a:r>
            <a:r>
              <a:rPr lang="en-US" sz="1900">
                <a:latin typeface="Montserrat"/>
                <a:ea typeface="Montserrat"/>
                <a:cs typeface="Montserrat"/>
                <a:sym typeface="Montserrat"/>
              </a:rPr>
              <a:t>": "Abonado telefónico",</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r>
              <a:rPr lang="en-US" sz="1900" b="1">
                <a:solidFill>
                  <a:srgbClr val="D72D3B"/>
                </a:solidFill>
                <a:latin typeface="Montserrat"/>
                <a:ea typeface="Montserrat"/>
                <a:cs typeface="Montserrat"/>
                <a:sym typeface="Montserrat"/>
              </a:rPr>
              <a:t>rol</a:t>
            </a:r>
            <a:r>
              <a:rPr lang="en-US" sz="1900">
                <a:latin typeface="Montserrat"/>
                <a:ea typeface="Montserrat"/>
                <a:cs typeface="Montserrat"/>
                <a:sym typeface="Montserrat"/>
              </a:rPr>
              <a:t>": "Rol de la persona en el relato”</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  }</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r>
              <a:rPr lang="en-US" sz="1900">
                <a:latin typeface="Montserrat"/>
                <a:ea typeface="Montserrat"/>
                <a:cs typeface="Montserrat"/>
                <a:sym typeface="Montserrat"/>
              </a:rPr>
              <a:t>]</a:t>
            </a:r>
            <a:endParaRPr sz="1900">
              <a:latin typeface="Montserrat"/>
              <a:ea typeface="Montserrat"/>
              <a:cs typeface="Montserrat"/>
              <a:sym typeface="Montserrat"/>
            </a:endParaRPr>
          </a:p>
          <a:p>
            <a:pPr marL="0" lvl="0" indent="0" algn="l" rtl="0">
              <a:lnSpc>
                <a:spcPct val="131034"/>
              </a:lnSpc>
              <a:spcBef>
                <a:spcPts val="0"/>
              </a:spcBef>
              <a:spcAft>
                <a:spcPts val="0"/>
              </a:spcAft>
              <a:buSzPts val="1100"/>
              <a:buNone/>
            </a:pPr>
            <a:endParaRPr sz="1900">
              <a:latin typeface="Montserrat"/>
              <a:ea typeface="Montserrat"/>
              <a:cs typeface="Montserrat"/>
              <a:sym typeface="Montserrat"/>
            </a:endParaRPr>
          </a:p>
          <a:p>
            <a:pPr marL="0" marR="0" lvl="0" indent="0" algn="l" rtl="0">
              <a:lnSpc>
                <a:spcPct val="131034"/>
              </a:lnSpc>
              <a:spcBef>
                <a:spcPts val="0"/>
              </a:spcBef>
              <a:spcAft>
                <a:spcPts val="0"/>
              </a:spcAft>
              <a:buNone/>
            </a:pPr>
            <a:endParaRPr sz="1900">
              <a:latin typeface="Montserrat"/>
              <a:ea typeface="Montserrat"/>
              <a:cs typeface="Montserrat"/>
              <a:sym typeface="Montserrat"/>
            </a:endParaRPr>
          </a:p>
        </p:txBody>
      </p:sp>
      <p:sp>
        <p:nvSpPr>
          <p:cNvPr id="599" name="Google Shape;599;g2d54f33f8c9_5_879"/>
          <p:cNvSpPr txBox="1"/>
          <p:nvPr/>
        </p:nvSpPr>
        <p:spPr>
          <a:xfrm>
            <a:off x="667888" y="4542460"/>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Personas</a:t>
            </a:r>
            <a:endParaRPr/>
          </a:p>
        </p:txBody>
      </p:sp>
      <p:sp>
        <p:nvSpPr>
          <p:cNvPr id="600" name="Google Shape;600;g2d54f33f8c9_5_879"/>
          <p:cNvSpPr txBox="1"/>
          <p:nvPr/>
        </p:nvSpPr>
        <p:spPr>
          <a:xfrm>
            <a:off x="6245088" y="5203725"/>
            <a:ext cx="4926900" cy="4519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r>
              <a:rPr lang="en-US" sz="1943" b="1">
                <a:solidFill>
                  <a:srgbClr val="D72D3B"/>
                </a:solidFill>
                <a:latin typeface="Montserrat"/>
                <a:ea typeface="Montserrat"/>
                <a:cs typeface="Montserrat"/>
                <a:sym typeface="Montserrat"/>
              </a:rPr>
              <a:t>nombre_bien</a:t>
            </a:r>
            <a:r>
              <a:rPr lang="en-US" sz="1943">
                <a:solidFill>
                  <a:schemeClr val="dk1"/>
                </a:solidFill>
                <a:latin typeface="Montserrat"/>
                <a:ea typeface="Montserrat"/>
                <a:cs typeface="Montserrat"/>
                <a:sym typeface="Montserrat"/>
              </a:rPr>
              <a:t>": "Nombre del bien",</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r>
              <a:rPr lang="en-US" sz="1943" b="1">
                <a:solidFill>
                  <a:srgbClr val="D72D3B"/>
                </a:solidFill>
                <a:latin typeface="Montserrat"/>
                <a:ea typeface="Montserrat"/>
                <a:cs typeface="Montserrat"/>
                <a:sym typeface="Montserrat"/>
              </a:rPr>
              <a:t>codigo_bien</a:t>
            </a:r>
            <a:r>
              <a:rPr lang="en-US" sz="1943">
                <a:solidFill>
                  <a:schemeClr val="dk1"/>
                </a:solidFill>
                <a:latin typeface="Montserrat"/>
                <a:ea typeface="Montserrat"/>
                <a:cs typeface="Montserrat"/>
                <a:sym typeface="Montserrat"/>
              </a:rPr>
              <a:t>": "Código alfanumérico del bien",</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r>
              <a:rPr lang="en-US" sz="1943" b="1">
                <a:solidFill>
                  <a:srgbClr val="D72D3B"/>
                </a:solidFill>
                <a:latin typeface="Montserrat"/>
                <a:ea typeface="Montserrat"/>
                <a:cs typeface="Montserrat"/>
                <a:sym typeface="Montserrat"/>
              </a:rPr>
              <a:t>rol_bien</a:t>
            </a:r>
            <a:r>
              <a:rPr lang="en-US" sz="1943">
                <a:solidFill>
                  <a:schemeClr val="dk1"/>
                </a:solidFill>
                <a:latin typeface="Montserrat"/>
                <a:ea typeface="Montserrat"/>
                <a:cs typeface="Montserrat"/>
                <a:sym typeface="Montserrat"/>
              </a:rPr>
              <a:t>": "Rol del bien en el delito"</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  }</a:t>
            </a:r>
            <a:endParaRPr sz="19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a:solidFill>
                  <a:schemeClr val="dk1"/>
                </a:solidFill>
                <a:latin typeface="Montserrat"/>
                <a:ea typeface="Montserrat"/>
                <a:cs typeface="Montserrat"/>
                <a:sym typeface="Montserrat"/>
              </a:rPr>
              <a:t>]</a:t>
            </a:r>
            <a:endParaRPr sz="1943">
              <a:solidFill>
                <a:schemeClr val="dk1"/>
              </a:solidFill>
              <a:latin typeface="Montserrat"/>
              <a:ea typeface="Montserrat"/>
              <a:cs typeface="Montserrat"/>
              <a:sym typeface="Montserrat"/>
            </a:endParaRPr>
          </a:p>
          <a:p>
            <a:pPr marL="0" lvl="0" indent="0" algn="l" rtl="0">
              <a:lnSpc>
                <a:spcPct val="131034"/>
              </a:lnSpc>
              <a:spcBef>
                <a:spcPts val="1200"/>
              </a:spcBef>
              <a:spcAft>
                <a:spcPts val="0"/>
              </a:spcAft>
              <a:buNone/>
            </a:pPr>
            <a:endParaRPr sz="1943">
              <a:solidFill>
                <a:schemeClr val="dk1"/>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sz="1943">
              <a:latin typeface="Montserrat"/>
              <a:ea typeface="Montserrat"/>
              <a:cs typeface="Montserrat"/>
              <a:sym typeface="Montserrat"/>
            </a:endParaRPr>
          </a:p>
        </p:txBody>
      </p:sp>
      <p:sp>
        <p:nvSpPr>
          <p:cNvPr id="601" name="Google Shape;601;g2d54f33f8c9_5_879"/>
          <p:cNvSpPr txBox="1"/>
          <p:nvPr/>
        </p:nvSpPr>
        <p:spPr>
          <a:xfrm>
            <a:off x="6549694" y="4497810"/>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Bienes</a:t>
            </a:r>
            <a:endParaRPr/>
          </a:p>
        </p:txBody>
      </p:sp>
      <p:sp>
        <p:nvSpPr>
          <p:cNvPr id="602" name="Google Shape;602;g2d54f33f8c9_5_879"/>
          <p:cNvSpPr txBox="1"/>
          <p:nvPr/>
        </p:nvSpPr>
        <p:spPr>
          <a:xfrm>
            <a:off x="12819550" y="5024098"/>
            <a:ext cx="4926900" cy="5313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empresa</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Nombre</a:t>
            </a:r>
            <a:r>
              <a:rPr lang="en-US" sz="1943" dirty="0">
                <a:latin typeface="Montserrat"/>
                <a:ea typeface="Montserrat"/>
                <a:cs typeface="Montserrat"/>
                <a:sym typeface="Montserrat"/>
              </a:rPr>
              <a: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nit_empresa</a:t>
            </a:r>
            <a:r>
              <a:rPr lang="en-US" sz="1943" dirty="0">
                <a:latin typeface="Montserrat"/>
                <a:ea typeface="Montserrat"/>
                <a:cs typeface="Montserrat"/>
                <a:sym typeface="Montserrat"/>
              </a:rPr>
              <a:t>": "NIT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tel_empresa</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Abonado</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telefónico</a:t>
            </a:r>
            <a:r>
              <a:rPr lang="en-US" sz="1943" dirty="0">
                <a:latin typeface="Montserrat"/>
                <a:ea typeface="Montserrat"/>
                <a:cs typeface="Montserrat"/>
                <a:sym typeface="Montserrat"/>
              </a:rPr>
              <a: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rol_empresa</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Rol</a:t>
            </a:r>
            <a:r>
              <a:rPr lang="en-US" sz="1943" dirty="0">
                <a:latin typeface="Montserrat"/>
                <a:ea typeface="Montserrat"/>
                <a:cs typeface="Montserrat"/>
                <a:sym typeface="Montserrat"/>
              </a:rPr>
              <a:t> de la </a:t>
            </a:r>
            <a:r>
              <a:rPr lang="en-US" sz="1943" dirty="0" err="1">
                <a:latin typeface="Montserrat"/>
                <a:ea typeface="Montserrat"/>
                <a:cs typeface="Montserrat"/>
                <a:sym typeface="Montserrat"/>
              </a:rPr>
              <a:t>empresa</a:t>
            </a:r>
            <a:r>
              <a:rPr lang="en-US" sz="1943" dirty="0">
                <a:latin typeface="Montserrat"/>
                <a:ea typeface="Montserrat"/>
                <a:cs typeface="Montserrat"/>
                <a:sym typeface="Montserrat"/>
              </a:rPr>
              <a:t> en </a:t>
            </a:r>
            <a:r>
              <a:rPr lang="en-US" sz="1943" dirty="0" err="1">
                <a:latin typeface="Montserrat"/>
                <a:ea typeface="Montserrat"/>
                <a:cs typeface="Montserrat"/>
                <a:sym typeface="Montserrat"/>
              </a:rPr>
              <a:t>el</a:t>
            </a:r>
            <a:r>
              <a:rPr lang="en-US" sz="1943" dirty="0">
                <a:latin typeface="Montserrat"/>
                <a:ea typeface="Montserrat"/>
                <a:cs typeface="Montserrat"/>
                <a:sym typeface="Montserrat"/>
              </a:rPr>
              <a:t> </a:t>
            </a:r>
            <a:r>
              <a:rPr lang="en-US" sz="1943" dirty="0" err="1">
                <a:latin typeface="Montserrat"/>
                <a:ea typeface="Montserrat"/>
                <a:cs typeface="Montserrat"/>
                <a:sym typeface="Montserrat"/>
              </a:rPr>
              <a:t>delito</a:t>
            </a: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  }</a:t>
            </a:r>
            <a:endParaRPr sz="1943" dirty="0">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943" dirty="0">
                <a:latin typeface="Montserrat"/>
                <a:ea typeface="Montserrat"/>
                <a:cs typeface="Montserrat"/>
                <a:sym typeface="Montserrat"/>
              </a:rPr>
              <a:t>]</a:t>
            </a:r>
            <a:endParaRPr sz="1943" dirty="0">
              <a:latin typeface="Montserrat"/>
              <a:ea typeface="Montserrat"/>
              <a:cs typeface="Montserrat"/>
              <a:sym typeface="Montserrat"/>
            </a:endParaRPr>
          </a:p>
          <a:p>
            <a:pPr marL="0" marR="0" lvl="0" indent="0" algn="l" rtl="0">
              <a:lnSpc>
                <a:spcPct val="131034"/>
              </a:lnSpc>
              <a:spcBef>
                <a:spcPts val="1200"/>
              </a:spcBef>
              <a:spcAft>
                <a:spcPts val="0"/>
              </a:spcAft>
              <a:buNone/>
            </a:pPr>
            <a:endParaRPr sz="1943" dirty="0">
              <a:latin typeface="Montserrat"/>
              <a:ea typeface="Montserrat"/>
              <a:cs typeface="Montserrat"/>
              <a:sym typeface="Montserrat"/>
            </a:endParaRPr>
          </a:p>
        </p:txBody>
      </p:sp>
      <p:sp>
        <p:nvSpPr>
          <p:cNvPr id="603" name="Google Shape;603;g2d54f33f8c9_5_879"/>
          <p:cNvSpPr txBox="1"/>
          <p:nvPr/>
        </p:nvSpPr>
        <p:spPr>
          <a:xfrm>
            <a:off x="12819551" y="4545448"/>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Empresas</a:t>
            </a:r>
            <a:endParaRPr/>
          </a:p>
        </p:txBody>
      </p:sp>
      <p:pic>
        <p:nvPicPr>
          <p:cNvPr id="607" name="Google Shape;607;g2d54f33f8c9_5_879"/>
          <p:cNvPicPr preferRelativeResize="0"/>
          <p:nvPr/>
        </p:nvPicPr>
        <p:blipFill>
          <a:blip r:embed="rId4">
            <a:alphaModFix/>
          </a:blip>
          <a:stretch>
            <a:fillRect/>
          </a:stretch>
        </p:blipFill>
        <p:spPr>
          <a:xfrm>
            <a:off x="6435500" y="3313866"/>
            <a:ext cx="1149413" cy="1149379"/>
          </a:xfrm>
          <a:prstGeom prst="rect">
            <a:avLst/>
          </a:prstGeom>
          <a:noFill/>
          <a:ln>
            <a:noFill/>
          </a:ln>
        </p:spPr>
      </p:pic>
      <p:pic>
        <p:nvPicPr>
          <p:cNvPr id="608" name="Google Shape;608;g2d54f33f8c9_5_879"/>
          <p:cNvPicPr preferRelativeResize="0"/>
          <p:nvPr/>
        </p:nvPicPr>
        <p:blipFill>
          <a:blip r:embed="rId5">
            <a:alphaModFix/>
          </a:blip>
          <a:stretch>
            <a:fillRect/>
          </a:stretch>
        </p:blipFill>
        <p:spPr>
          <a:xfrm flipH="1">
            <a:off x="12819550" y="3337671"/>
            <a:ext cx="1149425" cy="1149407"/>
          </a:xfrm>
          <a:prstGeom prst="rect">
            <a:avLst/>
          </a:prstGeom>
          <a:noFill/>
          <a:ln>
            <a:noFill/>
          </a:ln>
        </p:spPr>
      </p:pic>
      <p:pic>
        <p:nvPicPr>
          <p:cNvPr id="21" name="Picture 2" descr="Mercadolibre Logo - PNG y Vector">
            <a:extLst>
              <a:ext uri="{FF2B5EF4-FFF2-40B4-BE49-F238E27FC236}">
                <a16:creationId xmlns:a16="http://schemas.microsoft.com/office/drawing/2014/main" id="{113B3913-B754-4EFD-8BC3-A22582FED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37"/>
        <p:cNvGrpSpPr/>
        <p:nvPr/>
      </p:nvGrpSpPr>
      <p:grpSpPr>
        <a:xfrm>
          <a:off x="0" y="0"/>
          <a:ext cx="0" cy="0"/>
          <a:chOff x="0" y="0"/>
          <a:chExt cx="0" cy="0"/>
        </a:xfrm>
      </p:grpSpPr>
      <p:cxnSp>
        <p:nvCxnSpPr>
          <p:cNvPr id="138" name="Google Shape;138;p3"/>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139" name="Google Shape;139;p3"/>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140" name="Google Shape;140;p3"/>
          <p:cNvSpPr txBox="1"/>
          <p:nvPr/>
        </p:nvSpPr>
        <p:spPr>
          <a:xfrm>
            <a:off x="2413184" y="4223822"/>
            <a:ext cx="12318716" cy="1174676"/>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a:solidFill>
                  <a:srgbClr val="000000"/>
                </a:solidFill>
                <a:latin typeface="Oswald"/>
                <a:ea typeface="Oswald"/>
                <a:cs typeface="Oswald"/>
                <a:sym typeface="Oswald"/>
              </a:rPr>
              <a:t>INTRODUCCIÓN</a:t>
            </a:r>
            <a:endParaRPr/>
          </a:p>
        </p:txBody>
      </p:sp>
      <p:sp>
        <p:nvSpPr>
          <p:cNvPr id="141" name="Google Shape;141;p3"/>
          <p:cNvSpPr txBox="1"/>
          <p:nvPr/>
        </p:nvSpPr>
        <p:spPr>
          <a:xfrm>
            <a:off x="2413184" y="5487651"/>
            <a:ext cx="14496590"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s-ES" sz="4000" dirty="0">
                <a:latin typeface="Montserrat"/>
                <a:ea typeface="Montserrat"/>
                <a:cs typeface="Montserrat"/>
                <a:sym typeface="Montserrat"/>
              </a:rPr>
              <a:t>Descripción del problema de negocio seleccionado</a:t>
            </a:r>
          </a:p>
        </p:txBody>
      </p:sp>
      <p:sp>
        <p:nvSpPr>
          <p:cNvPr id="142" name="Google Shape;142;p3"/>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1</a:t>
            </a:r>
            <a:endParaRPr/>
          </a:p>
        </p:txBody>
      </p:sp>
      <p:cxnSp>
        <p:nvCxnSpPr>
          <p:cNvPr id="143" name="Google Shape;143;p3"/>
          <p:cNvCxnSpPr/>
          <p:nvPr/>
        </p:nvCxnSpPr>
        <p:spPr>
          <a:xfrm>
            <a:off x="1732555" y="5114925"/>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54184904-E7D9-4F89-ABEC-96738D3AF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12"/>
        <p:cNvGrpSpPr/>
        <p:nvPr/>
      </p:nvGrpSpPr>
      <p:grpSpPr>
        <a:xfrm>
          <a:off x="0" y="0"/>
          <a:ext cx="0" cy="0"/>
          <a:chOff x="0" y="0"/>
          <a:chExt cx="0" cy="0"/>
        </a:xfrm>
      </p:grpSpPr>
      <p:grpSp>
        <p:nvGrpSpPr>
          <p:cNvPr id="613" name="Google Shape;613;g2d54f33f8c9_5_827"/>
          <p:cNvGrpSpPr/>
          <p:nvPr/>
        </p:nvGrpSpPr>
        <p:grpSpPr>
          <a:xfrm>
            <a:off x="0" y="-253158"/>
            <a:ext cx="18288118" cy="3532465"/>
            <a:chOff x="0" y="-66675"/>
            <a:chExt cx="4816592" cy="930355"/>
          </a:xfrm>
        </p:grpSpPr>
        <p:sp>
          <p:nvSpPr>
            <p:cNvPr id="614" name="Google Shape;614;g2d54f33f8c9_5_827"/>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615" name="Google Shape;615;g2d54f33f8c9_5_827"/>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16" name="Google Shape;616;g2d54f33f8c9_5_827"/>
          <p:cNvCxnSpPr/>
          <p:nvPr/>
        </p:nvCxnSpPr>
        <p:spPr>
          <a:xfrm rot="-5389698">
            <a:off x="1976230" y="6783162"/>
            <a:ext cx="7007731" cy="0"/>
          </a:xfrm>
          <a:prstGeom prst="straightConnector1">
            <a:avLst/>
          </a:prstGeom>
          <a:noFill/>
          <a:ln w="19050" cap="flat" cmpd="sng">
            <a:solidFill>
              <a:srgbClr val="12519D"/>
            </a:solidFill>
            <a:prstDash val="solid"/>
            <a:round/>
            <a:headEnd type="none" w="sm" len="sm"/>
            <a:tailEnd type="none" w="sm" len="sm"/>
          </a:ln>
        </p:spPr>
      </p:cxnSp>
      <p:sp>
        <p:nvSpPr>
          <p:cNvPr id="617" name="Google Shape;617;g2d54f33f8c9_5_827"/>
          <p:cNvSpPr/>
          <p:nvPr/>
        </p:nvSpPr>
        <p:spPr>
          <a:xfrm>
            <a:off x="667888" y="3453179"/>
            <a:ext cx="787469" cy="787469"/>
          </a:xfrm>
          <a:custGeom>
            <a:avLst/>
            <a:gdLst/>
            <a:ahLst/>
            <a:cxnLst/>
            <a:rect l="l" t="t" r="r" b="b"/>
            <a:pathLst>
              <a:path w="787469" h="787469" extrusionOk="0">
                <a:moveTo>
                  <a:pt x="0" y="0"/>
                </a:moveTo>
                <a:lnTo>
                  <a:pt x="787468" y="0"/>
                </a:lnTo>
                <a:lnTo>
                  <a:pt x="787468" y="787469"/>
                </a:lnTo>
                <a:lnTo>
                  <a:pt x="0" y="787469"/>
                </a:lnTo>
                <a:lnTo>
                  <a:pt x="0" y="0"/>
                </a:lnTo>
                <a:close/>
              </a:path>
            </a:pathLst>
          </a:custGeom>
          <a:blipFill rotWithShape="1">
            <a:blip r:embed="rId3">
              <a:alphaModFix/>
            </a:blip>
            <a:stretch>
              <a:fillRect/>
            </a:stretch>
          </a:blipFill>
          <a:ln>
            <a:noFill/>
          </a:ln>
        </p:spPr>
      </p:sp>
      <p:sp>
        <p:nvSpPr>
          <p:cNvPr id="618" name="Google Shape;618;g2d54f33f8c9_5_827"/>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ENTIDADES A CONTEXTUALIZAR</a:t>
            </a:r>
            <a:endParaRPr/>
          </a:p>
        </p:txBody>
      </p:sp>
      <p:sp>
        <p:nvSpPr>
          <p:cNvPr id="619" name="Google Shape;619;g2d54f33f8c9_5_827"/>
          <p:cNvSpPr txBox="1"/>
          <p:nvPr/>
        </p:nvSpPr>
        <p:spPr>
          <a:xfrm>
            <a:off x="1028700" y="2287491"/>
            <a:ext cx="11213700" cy="942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a:solidFill>
                  <a:srgbClr val="FFFDFD"/>
                </a:solidFill>
              </a:rPr>
              <a:t>Reclutamiento Ilícito - </a:t>
            </a:r>
            <a:r>
              <a:rPr lang="en-US" sz="2499" b="1">
                <a:solidFill>
                  <a:srgbClr val="FCC618"/>
                </a:solidFill>
              </a:rPr>
              <a:t>JSON</a:t>
            </a:r>
            <a:r>
              <a:rPr lang="en-US" sz="2499">
                <a:solidFill>
                  <a:srgbClr val="FCC618"/>
                </a:solidFill>
              </a:rPr>
              <a:t> </a:t>
            </a:r>
            <a:endParaRPr>
              <a:solidFill>
                <a:schemeClr val="dk1"/>
              </a:solidFill>
            </a:endParaRPr>
          </a:p>
          <a:p>
            <a:pPr marL="0" marR="0" lvl="0" indent="0" algn="l" rtl="0">
              <a:lnSpc>
                <a:spcPct val="145018"/>
              </a:lnSpc>
              <a:spcBef>
                <a:spcPts val="0"/>
              </a:spcBef>
              <a:spcAft>
                <a:spcPts val="0"/>
              </a:spcAft>
              <a:buNone/>
            </a:pPr>
            <a:endParaRPr sz="2499">
              <a:solidFill>
                <a:srgbClr val="FFFDFD"/>
              </a:solidFill>
            </a:endParaRPr>
          </a:p>
        </p:txBody>
      </p:sp>
      <p:sp>
        <p:nvSpPr>
          <p:cNvPr id="620" name="Google Shape;620;g2d54f33f8c9_5_827"/>
          <p:cNvSpPr txBox="1"/>
          <p:nvPr/>
        </p:nvSpPr>
        <p:spPr>
          <a:xfrm>
            <a:off x="282800" y="5021725"/>
            <a:ext cx="4926900" cy="4891200"/>
          </a:xfrm>
          <a:prstGeom prst="rect">
            <a:avLst/>
          </a:prstGeom>
          <a:noFill/>
          <a:ln>
            <a:noFill/>
          </a:ln>
        </p:spPr>
        <p:txBody>
          <a:bodyPr spcFirstLastPara="1" wrap="square" lIns="0" tIns="0" rIns="0" bIns="0" anchor="t" anchorCtr="0">
            <a:spAutoFit/>
          </a:bodyPr>
          <a:lstStyle/>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nombre</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Nombre</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a:solidFill>
                  <a:srgbClr val="D72D3B"/>
                </a:solidFill>
                <a:latin typeface="Montserrat"/>
                <a:ea typeface="Montserrat"/>
                <a:cs typeface="Montserrat"/>
                <a:sym typeface="Montserrat"/>
              </a:rPr>
              <a:t>alias</a:t>
            </a:r>
            <a:r>
              <a:rPr lang="en-US" sz="1900" dirty="0">
                <a:solidFill>
                  <a:schemeClr val="dk1"/>
                </a:solidFill>
                <a:latin typeface="Montserrat"/>
                <a:ea typeface="Montserrat"/>
                <a:cs typeface="Montserrat"/>
                <a:sym typeface="Montserrat"/>
              </a:rPr>
              <a:t>": "Alias",</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id_capturado</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Número</a:t>
            </a:r>
            <a:r>
              <a:rPr lang="en-US" sz="1900" dirty="0">
                <a:solidFill>
                  <a:schemeClr val="dk1"/>
                </a:solidFill>
                <a:latin typeface="Montserrat"/>
                <a:ea typeface="Montserrat"/>
                <a:cs typeface="Montserrat"/>
                <a:sym typeface="Montserrat"/>
              </a:rPr>
              <a:t> de </a:t>
            </a:r>
            <a:r>
              <a:rPr lang="en-US" sz="1900" dirty="0" err="1">
                <a:solidFill>
                  <a:schemeClr val="dk1"/>
                </a:solidFill>
                <a:latin typeface="Montserrat"/>
                <a:ea typeface="Montserrat"/>
                <a:cs typeface="Montserrat"/>
                <a:sym typeface="Montserrat"/>
              </a:rPr>
              <a:t>identificación</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tel_capturado</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Abonado</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telefónico</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r>
              <a:rPr lang="en-US" sz="1900" b="1" dirty="0" err="1">
                <a:solidFill>
                  <a:srgbClr val="D72D3B"/>
                </a:solidFill>
                <a:latin typeface="Montserrat"/>
                <a:ea typeface="Montserrat"/>
                <a:cs typeface="Montserrat"/>
                <a:sym typeface="Montserrat"/>
              </a:rPr>
              <a:t>rol</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Rol</a:t>
            </a:r>
            <a:r>
              <a:rPr lang="en-US" sz="1900" dirty="0">
                <a:solidFill>
                  <a:schemeClr val="dk1"/>
                </a:solidFill>
                <a:latin typeface="Montserrat"/>
                <a:ea typeface="Montserrat"/>
                <a:cs typeface="Montserrat"/>
                <a:sym typeface="Montserrat"/>
              </a:rPr>
              <a:t> de la persona en </a:t>
            </a:r>
            <a:r>
              <a:rPr lang="en-US" sz="1900" dirty="0" err="1">
                <a:solidFill>
                  <a:schemeClr val="dk1"/>
                </a:solidFill>
                <a:latin typeface="Montserrat"/>
                <a:ea typeface="Montserrat"/>
                <a:cs typeface="Montserrat"/>
                <a:sym typeface="Montserrat"/>
              </a:rPr>
              <a:t>el</a:t>
            </a:r>
            <a:r>
              <a:rPr lang="en-US" sz="1900" dirty="0">
                <a:solidFill>
                  <a:schemeClr val="dk1"/>
                </a:solidFill>
                <a:latin typeface="Montserrat"/>
                <a:ea typeface="Montserrat"/>
                <a:cs typeface="Montserrat"/>
                <a:sym typeface="Montserrat"/>
              </a:rPr>
              <a:t> </a:t>
            </a:r>
            <a:r>
              <a:rPr lang="en-US" sz="1900" dirty="0" err="1">
                <a:solidFill>
                  <a:schemeClr val="dk1"/>
                </a:solidFill>
                <a:latin typeface="Montserrat"/>
                <a:ea typeface="Montserrat"/>
                <a:cs typeface="Montserrat"/>
                <a:sym typeface="Montserrat"/>
              </a:rPr>
              <a:t>relato</a:t>
            </a: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  }</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r>
              <a:rPr lang="en-US" sz="1900" dirty="0">
                <a:solidFill>
                  <a:schemeClr val="dk1"/>
                </a:solidFill>
                <a:latin typeface="Montserrat"/>
                <a:ea typeface="Montserrat"/>
                <a:cs typeface="Montserrat"/>
                <a:sym typeface="Montserrat"/>
              </a:rPr>
              <a:t>]</a:t>
            </a: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SzPts val="1100"/>
              <a:buFont typeface="Arial"/>
              <a:buNone/>
            </a:pPr>
            <a:endParaRPr sz="1900" dirty="0">
              <a:solidFill>
                <a:schemeClr val="dk1"/>
              </a:solidFill>
              <a:latin typeface="Montserrat"/>
              <a:ea typeface="Montserrat"/>
              <a:cs typeface="Montserrat"/>
              <a:sym typeface="Montserrat"/>
            </a:endParaRPr>
          </a:p>
          <a:p>
            <a:pPr marL="0" lvl="0" indent="0" algn="l" rtl="0">
              <a:lnSpc>
                <a:spcPct val="131034"/>
              </a:lnSpc>
              <a:spcBef>
                <a:spcPts val="0"/>
              </a:spcBef>
              <a:spcAft>
                <a:spcPts val="0"/>
              </a:spcAft>
              <a:buClr>
                <a:schemeClr val="dk1"/>
              </a:buClr>
              <a:buFont typeface="Arial"/>
              <a:buNone/>
            </a:pPr>
            <a:endParaRPr sz="1900" dirty="0">
              <a:solidFill>
                <a:schemeClr val="dk1"/>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sz="1900" dirty="0">
              <a:solidFill>
                <a:schemeClr val="dk1"/>
              </a:solidFill>
              <a:latin typeface="Montserrat"/>
              <a:ea typeface="Montserrat"/>
              <a:cs typeface="Montserrat"/>
              <a:sym typeface="Montserrat"/>
            </a:endParaRPr>
          </a:p>
        </p:txBody>
      </p:sp>
      <p:sp>
        <p:nvSpPr>
          <p:cNvPr id="621" name="Google Shape;621;g2d54f33f8c9_5_827"/>
          <p:cNvSpPr txBox="1"/>
          <p:nvPr/>
        </p:nvSpPr>
        <p:spPr>
          <a:xfrm>
            <a:off x="667888" y="4542460"/>
            <a:ext cx="34923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Personas</a:t>
            </a:r>
            <a:endParaRPr/>
          </a:p>
        </p:txBody>
      </p:sp>
      <p:sp>
        <p:nvSpPr>
          <p:cNvPr id="622" name="Google Shape;622;g2d54f33f8c9_5_827"/>
          <p:cNvSpPr txBox="1"/>
          <p:nvPr/>
        </p:nvSpPr>
        <p:spPr>
          <a:xfrm>
            <a:off x="5889325" y="5021725"/>
            <a:ext cx="5944200" cy="6246262"/>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a:solidFill>
                  <a:srgbClr val="D72D3B"/>
                </a:solidFill>
                <a:latin typeface="Montserrat"/>
                <a:ea typeface="Montserrat"/>
                <a:cs typeface="Montserrat"/>
                <a:sym typeface="Montserrat"/>
              </a:rPr>
              <a:t>nom</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Nombre</a:t>
            </a:r>
            <a:r>
              <a:rPr lang="en-US" sz="1943" dirty="0">
                <a:solidFill>
                  <a:schemeClr val="dk1"/>
                </a:solidFill>
                <a:latin typeface="Montserrat"/>
                <a:ea typeface="Montserrat"/>
                <a:cs typeface="Montserrat"/>
                <a:sym typeface="Montserrat"/>
              </a:rPr>
              <a:t> del </a:t>
            </a:r>
            <a:r>
              <a:rPr lang="en-US" sz="1943" dirty="0" err="1">
                <a:solidFill>
                  <a:schemeClr val="dk1"/>
                </a:solidFill>
                <a:latin typeface="Montserrat"/>
                <a:ea typeface="Montserrat"/>
                <a:cs typeface="Montserrat"/>
                <a:sym typeface="Montserrat"/>
              </a:rPr>
              <a:t>menor</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reclutado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edad</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Edad</a:t>
            </a:r>
            <a:r>
              <a:rPr lang="en-US" sz="1943" dirty="0">
                <a:solidFill>
                  <a:schemeClr val="dk1"/>
                </a:solidFill>
                <a:latin typeface="Montserrat"/>
                <a:ea typeface="Montserrat"/>
                <a:cs typeface="Montserrat"/>
                <a:sym typeface="Montserrat"/>
              </a:rPr>
              <a:t> del </a:t>
            </a:r>
            <a:r>
              <a:rPr lang="en-US" sz="1943" dirty="0" err="1">
                <a:solidFill>
                  <a:schemeClr val="dk1"/>
                </a:solidFill>
                <a:latin typeface="Montserrat"/>
                <a:ea typeface="Montserrat"/>
                <a:cs typeface="Montserrat"/>
                <a:sym typeface="Montserrat"/>
              </a:rPr>
              <a:t>menor</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reclutado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doc_id</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Documento</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identidad</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f_nac</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Fecha</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nacimiento</a:t>
            </a:r>
            <a:r>
              <a:rPr lang="en-US" sz="1943" dirty="0">
                <a:solidFill>
                  <a:schemeClr val="dk1"/>
                </a:solidFill>
                <a:latin typeface="Montserrat"/>
                <a:ea typeface="Montserrat"/>
                <a:cs typeface="Montserrat"/>
                <a:sym typeface="Montserrat"/>
              </a:rPr>
              <a:t> en </a:t>
            </a:r>
            <a:r>
              <a:rPr lang="en-US" sz="1943" dirty="0" err="1">
                <a:solidFill>
                  <a:schemeClr val="dk1"/>
                </a:solidFill>
                <a:latin typeface="Montserrat"/>
                <a:ea typeface="Montserrat"/>
                <a:cs typeface="Montserrat"/>
                <a:sym typeface="Montserrat"/>
              </a:rPr>
              <a:t>formato</a:t>
            </a:r>
            <a:r>
              <a:rPr lang="en-US" sz="1943" dirty="0">
                <a:solidFill>
                  <a:schemeClr val="dk1"/>
                </a:solidFill>
                <a:latin typeface="Montserrat"/>
                <a:ea typeface="Montserrat"/>
                <a:cs typeface="Montserrat"/>
                <a:sym typeface="Montserrat"/>
              </a:rPr>
              <a:t> DDMMAAAA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etnia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Pertenencia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etnica</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n-US" sz="1943" b="1" dirty="0">
                <a:solidFill>
                  <a:srgbClr val="D72D3B"/>
                </a:solidFill>
                <a:latin typeface="Montserrat"/>
                <a:ea typeface="Montserrat"/>
                <a:cs typeface="Montserrat"/>
                <a:sym typeface="Montserrat"/>
              </a:rPr>
              <a:t>esc</a:t>
            </a:r>
            <a:r>
              <a:rPr lang="en-US" sz="1943" dirty="0">
                <a:solidFill>
                  <a:schemeClr val="dk1"/>
                </a:solidFill>
                <a:latin typeface="Montserrat"/>
                <a:ea typeface="Montserrat"/>
                <a:cs typeface="Montserrat"/>
                <a:sym typeface="Montserrat"/>
              </a:rPr>
              <a:t>": "Nivel escolar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endParaRPr sz="1943" dirty="0">
              <a:solidFill>
                <a:schemeClr val="dk1"/>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sz="1943" dirty="0">
              <a:latin typeface="Montserrat"/>
              <a:ea typeface="Montserrat"/>
              <a:cs typeface="Montserrat"/>
              <a:sym typeface="Montserrat"/>
            </a:endParaRPr>
          </a:p>
        </p:txBody>
      </p:sp>
      <p:sp>
        <p:nvSpPr>
          <p:cNvPr id="623" name="Google Shape;623;g2d54f33f8c9_5_827"/>
          <p:cNvSpPr txBox="1"/>
          <p:nvPr/>
        </p:nvSpPr>
        <p:spPr>
          <a:xfrm>
            <a:off x="6549703" y="4497800"/>
            <a:ext cx="48429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a:latin typeface="Oswald"/>
                <a:ea typeface="Oswald"/>
                <a:cs typeface="Oswald"/>
                <a:sym typeface="Oswald"/>
              </a:rPr>
              <a:t>Menores víctimas de reclutamiento</a:t>
            </a:r>
            <a:endParaRPr/>
          </a:p>
        </p:txBody>
      </p:sp>
      <p:sp>
        <p:nvSpPr>
          <p:cNvPr id="627" name="Google Shape;627;g2d54f33f8c9_5_827"/>
          <p:cNvSpPr txBox="1"/>
          <p:nvPr/>
        </p:nvSpPr>
        <p:spPr>
          <a:xfrm>
            <a:off x="11719104" y="3279098"/>
            <a:ext cx="6499500" cy="821991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43" dirty="0">
                <a:solidFill>
                  <a:schemeClr val="dk1"/>
                </a:solidFill>
                <a:latin typeface="Montserrat"/>
                <a:ea typeface="Montserrat"/>
                <a:cs typeface="Montserrat"/>
                <a:sym typeface="Montserrat"/>
              </a:rPr>
              <a:t>  	</a:t>
            </a:r>
            <a:r>
              <a:rPr lang="es-ES" sz="1943" dirty="0">
                <a:solidFill>
                  <a:schemeClr val="dk1"/>
                </a:solidFill>
                <a:latin typeface="Montserrat"/>
                <a:ea typeface="Montserrat"/>
                <a:cs typeface="Montserrat"/>
                <a:sym typeface="Montserrat"/>
              </a:rPr>
              <a:t>"</a:t>
            </a:r>
            <a:r>
              <a:rPr lang="es-ES" sz="1943" b="1" dirty="0" err="1">
                <a:solidFill>
                  <a:srgbClr val="D72D3B"/>
                </a:solidFill>
                <a:latin typeface="Montserrat"/>
                <a:ea typeface="Montserrat"/>
                <a:cs typeface="Montserrat"/>
                <a:sym typeface="Montserrat"/>
              </a:rPr>
              <a:t>mot</a:t>
            </a:r>
            <a:r>
              <a:rPr lang="es-ES" sz="1943" dirty="0">
                <a:solidFill>
                  <a:schemeClr val="dk1"/>
                </a:solidFill>
                <a:latin typeface="Montserrat"/>
                <a:ea typeface="Montserrat"/>
                <a:cs typeface="Montserrat"/>
                <a:sym typeface="Montserrat"/>
              </a:rPr>
              <a:t>": "Motivación para unirse al grupo armado o 'NA'",</a:t>
            </a: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a:t>
            </a:r>
            <a:r>
              <a:rPr lang="en-US" sz="1943" b="1" dirty="0" err="1">
                <a:solidFill>
                  <a:srgbClr val="D72D3B"/>
                </a:solidFill>
                <a:latin typeface="Montserrat"/>
                <a:ea typeface="Montserrat"/>
                <a:cs typeface="Montserrat"/>
                <a:sym typeface="Montserrat"/>
              </a:rPr>
              <a:t>rec_prac</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Práctica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utilizada</a:t>
            </a:r>
            <a:r>
              <a:rPr lang="en-US" sz="1943" dirty="0">
                <a:solidFill>
                  <a:schemeClr val="dk1"/>
                </a:solidFill>
                <a:latin typeface="Montserrat"/>
                <a:ea typeface="Montserrat"/>
                <a:cs typeface="Montserrat"/>
                <a:sym typeface="Montserrat"/>
              </a:rPr>
              <a:t> para </a:t>
            </a:r>
            <a:r>
              <a:rPr lang="en-US" sz="1943" dirty="0" err="1">
                <a:solidFill>
                  <a:schemeClr val="dk1"/>
                </a:solidFill>
                <a:latin typeface="Montserrat"/>
                <a:ea typeface="Montserrat"/>
                <a:cs typeface="Montserrat"/>
                <a:sym typeface="Montserrat"/>
              </a:rPr>
              <a:t>el</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reclutamiento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act_grupo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Actividades</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desarrolladas</a:t>
            </a:r>
            <a:r>
              <a:rPr lang="en-US" sz="1943" dirty="0">
                <a:solidFill>
                  <a:schemeClr val="dk1"/>
                </a:solidFill>
                <a:latin typeface="Montserrat"/>
                <a:ea typeface="Montserrat"/>
                <a:cs typeface="Montserrat"/>
                <a:sym typeface="Montserrat"/>
              </a:rPr>
              <a:t> en </a:t>
            </a:r>
            <a:r>
              <a:rPr lang="en-US" sz="1943" dirty="0" err="1">
                <a:solidFill>
                  <a:schemeClr val="dk1"/>
                </a:solidFill>
                <a:latin typeface="Montserrat"/>
                <a:ea typeface="Montserrat"/>
                <a:cs typeface="Montserrat"/>
                <a:sym typeface="Montserrat"/>
              </a:rPr>
              <a:t>el</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grupo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armado</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armas</a:t>
            </a:r>
            <a:r>
              <a:rPr lang="en-US" sz="1943" dirty="0">
                <a:solidFill>
                  <a:schemeClr val="dk1"/>
                </a:solidFill>
                <a:latin typeface="Montserrat"/>
                <a:ea typeface="Montserrat"/>
                <a:cs typeface="Montserrat"/>
                <a:sym typeface="Montserrat"/>
              </a:rPr>
              <a:t>": "Lista de </a:t>
            </a:r>
            <a:r>
              <a:rPr lang="en-US" sz="1943" dirty="0" err="1">
                <a:solidFill>
                  <a:schemeClr val="dk1"/>
                </a:solidFill>
                <a:latin typeface="Montserrat"/>
                <a:ea typeface="Montserrat"/>
                <a:cs typeface="Montserrat"/>
                <a:sym typeface="Montserrat"/>
              </a:rPr>
              <a:t>armas</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utilizadas</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tiempo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Tiempo</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permanencia</a:t>
            </a:r>
            <a:r>
              <a:rPr lang="en-US" sz="1943" dirty="0">
                <a:solidFill>
                  <a:schemeClr val="dk1"/>
                </a:solidFill>
                <a:latin typeface="Montserrat"/>
                <a:ea typeface="Montserrat"/>
                <a:cs typeface="Montserrat"/>
                <a:sym typeface="Montserrat"/>
              </a:rPr>
              <a:t> en meses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esc_entr</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Escuelas</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entrenamiento</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mencionadas</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f_desv</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Fecha</a:t>
            </a:r>
            <a:r>
              <a:rPr lang="en-US" sz="1943" dirty="0">
                <a:solidFill>
                  <a:schemeClr val="dk1"/>
                </a:solidFill>
                <a:latin typeface="Montserrat"/>
                <a:ea typeface="Montserrat"/>
                <a:cs typeface="Montserrat"/>
                <a:sym typeface="Montserrat"/>
              </a:rPr>
              <a:t> de </a:t>
            </a:r>
            <a:r>
              <a:rPr lang="en-US" sz="1943" dirty="0" err="1">
                <a:solidFill>
                  <a:schemeClr val="dk1"/>
                </a:solidFill>
                <a:latin typeface="Montserrat"/>
                <a:ea typeface="Montserrat"/>
                <a:cs typeface="Montserrat"/>
                <a:sym typeface="Montserrat"/>
              </a:rPr>
              <a:t>desvinculación</a:t>
            </a:r>
            <a:r>
              <a:rPr lang="en-US" sz="1943" dirty="0">
                <a:solidFill>
                  <a:schemeClr val="dk1"/>
                </a:solidFill>
                <a:latin typeface="Montserrat"/>
                <a:ea typeface="Montserrat"/>
                <a:cs typeface="Montserrat"/>
                <a:sym typeface="Montserrat"/>
              </a:rPr>
              <a:t> en </a:t>
            </a:r>
            <a:r>
              <a:rPr lang="en-US" sz="1943" dirty="0" err="1">
                <a:solidFill>
                  <a:schemeClr val="dk1"/>
                </a:solidFill>
                <a:latin typeface="Montserrat"/>
                <a:ea typeface="Montserrat"/>
                <a:cs typeface="Montserrat"/>
                <a:sym typeface="Montserrat"/>
              </a:rPr>
              <a:t>formato</a:t>
            </a:r>
            <a:r>
              <a:rPr lang="en-US" sz="1943" dirty="0">
                <a:solidFill>
                  <a:schemeClr val="dk1"/>
                </a:solidFill>
                <a:latin typeface="Montserrat"/>
                <a:ea typeface="Montserrat"/>
                <a:cs typeface="Montserrat"/>
                <a:sym typeface="Montserrat"/>
              </a:rPr>
              <a:t> DDMMAAAA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err="1">
                <a:solidFill>
                  <a:srgbClr val="D72D3B"/>
                </a:solidFill>
                <a:latin typeface="Montserrat"/>
                <a:ea typeface="Montserrat"/>
                <a:cs typeface="Montserrat"/>
                <a:sym typeface="Montserrat"/>
              </a:rPr>
              <a:t>l_desv</a:t>
            </a:r>
            <a:r>
              <a:rPr lang="en-US" sz="1943" dirty="0">
                <a:solidFill>
                  <a:schemeClr val="dk1"/>
                </a:solidFill>
                <a:latin typeface="Montserrat"/>
                <a:ea typeface="Montserrat"/>
                <a:cs typeface="Montserrat"/>
                <a:sym typeface="Montserrat"/>
              </a:rPr>
              <a:t>": "Lugar de </a:t>
            </a:r>
            <a:r>
              <a:rPr lang="en-US" sz="1943" dirty="0" err="1">
                <a:solidFill>
                  <a:schemeClr val="dk1"/>
                </a:solidFill>
                <a:latin typeface="Montserrat"/>
                <a:ea typeface="Montserrat"/>
                <a:cs typeface="Montserrat"/>
                <a:sym typeface="Montserrat"/>
              </a:rPr>
              <a:t>desvinculación</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r>
              <a:rPr lang="en-US" sz="1943" b="1" dirty="0">
                <a:solidFill>
                  <a:srgbClr val="D72D3B"/>
                </a:solidFill>
                <a:latin typeface="Montserrat"/>
                <a:ea typeface="Montserrat"/>
                <a:cs typeface="Montserrat"/>
                <a:sym typeface="Montserrat"/>
              </a:rPr>
              <a:t>just</a:t>
            </a:r>
            <a:r>
              <a:rPr lang="en-US" sz="1943" dirty="0">
                <a:solidFill>
                  <a:schemeClr val="dk1"/>
                </a:solidFill>
                <a:latin typeface="Montserrat"/>
                <a:ea typeface="Montserrat"/>
                <a:cs typeface="Montserrat"/>
                <a:sym typeface="Montserrat"/>
              </a:rPr>
              <a:t>": "Si la </a:t>
            </a:r>
            <a:r>
              <a:rPr lang="en-US" sz="1943" dirty="0" err="1">
                <a:solidFill>
                  <a:schemeClr val="dk1"/>
                </a:solidFill>
                <a:latin typeface="Montserrat"/>
                <a:ea typeface="Montserrat"/>
                <a:cs typeface="Montserrat"/>
                <a:sym typeface="Montserrat"/>
              </a:rPr>
              <a:t>víctima</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fue</a:t>
            </a:r>
            <a:r>
              <a:rPr lang="en-US" sz="1943" dirty="0">
                <a:solidFill>
                  <a:schemeClr val="dk1"/>
                </a:solidFill>
                <a:latin typeface="Montserrat"/>
                <a:ea typeface="Montserrat"/>
                <a:cs typeface="Montserrat"/>
                <a:sym typeface="Montserrat"/>
              </a:rPr>
              <a:t> </a:t>
            </a:r>
            <a:r>
              <a:rPr lang="en-US" sz="1943" dirty="0" err="1">
                <a:solidFill>
                  <a:schemeClr val="dk1"/>
                </a:solidFill>
                <a:latin typeface="Montserrat"/>
                <a:ea typeface="Montserrat"/>
                <a:cs typeface="Montserrat"/>
                <a:sym typeface="Montserrat"/>
              </a:rPr>
              <a:t>sometida</a:t>
            </a:r>
            <a:r>
              <a:rPr lang="en-US" sz="1943" dirty="0">
                <a:solidFill>
                  <a:schemeClr val="dk1"/>
                </a:solidFill>
                <a:latin typeface="Montserrat"/>
                <a:ea typeface="Montserrat"/>
                <a:cs typeface="Montserrat"/>
                <a:sym typeface="Montserrat"/>
              </a:rPr>
              <a:t> o se </a:t>
            </a:r>
            <a:r>
              <a:rPr lang="en-US" sz="1943" dirty="0" err="1">
                <a:solidFill>
                  <a:schemeClr val="dk1"/>
                </a:solidFill>
                <a:latin typeface="Montserrat"/>
                <a:ea typeface="Montserrat"/>
                <a:cs typeface="Montserrat"/>
                <a:sym typeface="Montserrat"/>
              </a:rPr>
              <a:t>entregó</a:t>
            </a:r>
            <a:r>
              <a:rPr lang="en-US" sz="1943" dirty="0">
                <a:solidFill>
                  <a:schemeClr val="dk1"/>
                </a:solidFill>
                <a:latin typeface="Montserrat"/>
                <a:ea typeface="Montserrat"/>
                <a:cs typeface="Montserrat"/>
                <a:sym typeface="Montserrat"/>
              </a:rPr>
              <a:t> a la </a:t>
            </a:r>
            <a:r>
              <a:rPr lang="en-US" sz="1943" dirty="0" err="1">
                <a:solidFill>
                  <a:schemeClr val="dk1"/>
                </a:solidFill>
                <a:latin typeface="Montserrat"/>
                <a:ea typeface="Montserrat"/>
                <a:cs typeface="Montserrat"/>
                <a:sym typeface="Montserrat"/>
              </a:rPr>
              <a:t>justicia</a:t>
            </a:r>
            <a:r>
              <a:rPr lang="en-US" sz="1943" dirty="0">
                <a:solidFill>
                  <a:schemeClr val="dk1"/>
                </a:solidFill>
                <a:latin typeface="Montserrat"/>
                <a:ea typeface="Montserrat"/>
                <a:cs typeface="Montserrat"/>
                <a:sym typeface="Montserrat"/>
              </a:rPr>
              <a:t> o 'NA'"</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943" dirty="0">
                <a:solidFill>
                  <a:schemeClr val="dk1"/>
                </a:solidFill>
                <a:latin typeface="Montserrat"/>
                <a:ea typeface="Montserrat"/>
                <a:cs typeface="Montserrat"/>
                <a:sym typeface="Montserrat"/>
              </a:rPr>
              <a:t>   }</a:t>
            </a:r>
            <a:endParaRPr sz="1943"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US" sz="1943" dirty="0">
                <a:solidFill>
                  <a:schemeClr val="dk1"/>
                </a:solidFill>
                <a:latin typeface="Montserrat"/>
                <a:ea typeface="Montserrat"/>
                <a:cs typeface="Montserrat"/>
                <a:sym typeface="Montserrat"/>
              </a:rPr>
              <a:t>]</a:t>
            </a:r>
            <a:endParaRPr sz="1943" dirty="0">
              <a:solidFill>
                <a:schemeClr val="dk1"/>
              </a:solidFill>
              <a:latin typeface="Montserrat"/>
              <a:ea typeface="Montserrat"/>
              <a:cs typeface="Montserrat"/>
              <a:sym typeface="Montserrat"/>
            </a:endParaRPr>
          </a:p>
        </p:txBody>
      </p:sp>
      <p:pic>
        <p:nvPicPr>
          <p:cNvPr id="628" name="Google Shape;628;g2d54f33f8c9_5_827"/>
          <p:cNvPicPr preferRelativeResize="0"/>
          <p:nvPr/>
        </p:nvPicPr>
        <p:blipFill>
          <a:blip r:embed="rId4">
            <a:alphaModFix/>
          </a:blip>
          <a:stretch>
            <a:fillRect/>
          </a:stretch>
        </p:blipFill>
        <p:spPr>
          <a:xfrm>
            <a:off x="6705600" y="3429000"/>
            <a:ext cx="1068800" cy="1068800"/>
          </a:xfrm>
          <a:prstGeom prst="rect">
            <a:avLst/>
          </a:prstGeom>
          <a:noFill/>
          <a:ln>
            <a:noFill/>
          </a:ln>
        </p:spPr>
      </p:pic>
      <p:pic>
        <p:nvPicPr>
          <p:cNvPr id="18" name="Picture 2" descr="Mercadolibre Logo - PNG y Vector">
            <a:extLst>
              <a:ext uri="{FF2B5EF4-FFF2-40B4-BE49-F238E27FC236}">
                <a16:creationId xmlns:a16="http://schemas.microsoft.com/office/drawing/2014/main" id="{3E660C5C-490A-4BCD-95D4-B28E0DCB85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32"/>
        <p:cNvGrpSpPr/>
        <p:nvPr/>
      </p:nvGrpSpPr>
      <p:grpSpPr>
        <a:xfrm>
          <a:off x="0" y="0"/>
          <a:ext cx="0" cy="0"/>
          <a:chOff x="0" y="0"/>
          <a:chExt cx="0" cy="0"/>
        </a:xfrm>
      </p:grpSpPr>
      <p:grpSp>
        <p:nvGrpSpPr>
          <p:cNvPr id="633" name="Google Shape;633;g2d54f33f8c9_5_853"/>
          <p:cNvGrpSpPr/>
          <p:nvPr/>
        </p:nvGrpSpPr>
        <p:grpSpPr>
          <a:xfrm>
            <a:off x="0" y="-253158"/>
            <a:ext cx="18288118" cy="3532465"/>
            <a:chOff x="0" y="-66675"/>
            <a:chExt cx="4816592" cy="930355"/>
          </a:xfrm>
        </p:grpSpPr>
        <p:sp>
          <p:nvSpPr>
            <p:cNvPr id="634" name="Google Shape;634;g2d54f33f8c9_5_85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12519D"/>
            </a:solidFill>
            <a:ln>
              <a:noFill/>
            </a:ln>
          </p:spPr>
        </p:sp>
        <p:sp>
          <p:nvSpPr>
            <p:cNvPr id="635" name="Google Shape;635;g2d54f33f8c9_5_853"/>
            <p:cNvSpPr txBox="1"/>
            <p:nvPr/>
          </p:nvSpPr>
          <p:spPr>
            <a:xfrm>
              <a:off x="0" y="-66675"/>
              <a:ext cx="4816500" cy="9303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6" name="Google Shape;636;g2d54f33f8c9_5_853"/>
          <p:cNvSpPr txBox="1"/>
          <p:nvPr/>
        </p:nvSpPr>
        <p:spPr>
          <a:xfrm>
            <a:off x="1028700" y="1066800"/>
            <a:ext cx="131040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solidFill>
                  <a:srgbClr val="FFFDFD"/>
                </a:solidFill>
                <a:latin typeface="Oswald"/>
                <a:ea typeface="Oswald"/>
                <a:cs typeface="Oswald"/>
                <a:sym typeface="Oswald"/>
              </a:rPr>
              <a:t>ENTIDADES A CONTEXTUALIZAR</a:t>
            </a:r>
            <a:endParaRPr/>
          </a:p>
        </p:txBody>
      </p:sp>
      <p:sp>
        <p:nvSpPr>
          <p:cNvPr id="637" name="Google Shape;637;g2d54f33f8c9_5_853"/>
          <p:cNvSpPr txBox="1"/>
          <p:nvPr/>
        </p:nvSpPr>
        <p:spPr>
          <a:xfrm>
            <a:off x="1028700" y="2287500"/>
            <a:ext cx="15209100" cy="942600"/>
          </a:xfrm>
          <a:prstGeom prst="rect">
            <a:avLst/>
          </a:prstGeom>
          <a:noFill/>
          <a:ln>
            <a:noFill/>
          </a:ln>
        </p:spPr>
        <p:txBody>
          <a:bodyPr spcFirstLastPara="1" wrap="square" lIns="0" tIns="0" rIns="0" bIns="0" anchor="t" anchorCtr="0">
            <a:spAutoFit/>
          </a:bodyPr>
          <a:lstStyle/>
          <a:p>
            <a:pPr marL="0" marR="0" lvl="0" indent="0" algn="l" rtl="0">
              <a:lnSpc>
                <a:spcPct val="145018"/>
              </a:lnSpc>
              <a:spcBef>
                <a:spcPts val="0"/>
              </a:spcBef>
              <a:spcAft>
                <a:spcPts val="0"/>
              </a:spcAft>
              <a:buNone/>
            </a:pPr>
            <a:r>
              <a:rPr lang="en-US" sz="2499" dirty="0" err="1">
                <a:solidFill>
                  <a:srgbClr val="FFFDFD"/>
                </a:solidFill>
              </a:rPr>
              <a:t>Extracción</a:t>
            </a:r>
            <a:r>
              <a:rPr lang="en-US" sz="2499" dirty="0">
                <a:solidFill>
                  <a:srgbClr val="FFFDFD"/>
                </a:solidFill>
              </a:rPr>
              <a:t> </a:t>
            </a:r>
            <a:r>
              <a:rPr lang="en-US" sz="2499" dirty="0" err="1">
                <a:solidFill>
                  <a:srgbClr val="FFFDFD"/>
                </a:solidFill>
              </a:rPr>
              <a:t>geográfica</a:t>
            </a:r>
            <a:r>
              <a:rPr lang="en-US" sz="2499" dirty="0">
                <a:solidFill>
                  <a:srgbClr val="FFFDFD"/>
                </a:solidFill>
              </a:rPr>
              <a:t> y temporal de </a:t>
            </a:r>
            <a:r>
              <a:rPr lang="en-US" sz="2499" dirty="0" err="1">
                <a:solidFill>
                  <a:srgbClr val="FFFDFD"/>
                </a:solidFill>
              </a:rPr>
              <a:t>contextos</a:t>
            </a:r>
            <a:r>
              <a:rPr lang="en-US" sz="2499" dirty="0">
                <a:solidFill>
                  <a:srgbClr val="FFFDFD"/>
                </a:solidFill>
              </a:rPr>
              <a:t> y </a:t>
            </a:r>
            <a:r>
              <a:rPr lang="en-US" sz="2499" dirty="0" err="1">
                <a:solidFill>
                  <a:srgbClr val="FFFDFD"/>
                </a:solidFill>
              </a:rPr>
              <a:t>entidades</a:t>
            </a:r>
            <a:r>
              <a:rPr lang="en-US" sz="2499" dirty="0">
                <a:solidFill>
                  <a:srgbClr val="FFFDFD"/>
                </a:solidFill>
              </a:rPr>
              <a:t> para </a:t>
            </a:r>
            <a:endParaRPr sz="2499" dirty="0">
              <a:solidFill>
                <a:srgbClr val="FFFDFD"/>
              </a:solidFill>
            </a:endParaRPr>
          </a:p>
          <a:p>
            <a:pPr marL="0" marR="0" lvl="0" indent="0" algn="l" rtl="0">
              <a:lnSpc>
                <a:spcPct val="145018"/>
              </a:lnSpc>
              <a:spcBef>
                <a:spcPts val="0"/>
              </a:spcBef>
              <a:spcAft>
                <a:spcPts val="0"/>
              </a:spcAft>
              <a:buNone/>
            </a:pPr>
            <a:r>
              <a:rPr lang="en-US" sz="2499" dirty="0" err="1">
                <a:solidFill>
                  <a:srgbClr val="FFFDFD"/>
                </a:solidFill>
              </a:rPr>
              <a:t>Relatos</a:t>
            </a:r>
            <a:r>
              <a:rPr lang="en-US" sz="2499" dirty="0">
                <a:solidFill>
                  <a:srgbClr val="FFFDFD"/>
                </a:solidFill>
              </a:rPr>
              <a:t> de </a:t>
            </a:r>
            <a:r>
              <a:rPr lang="en-US" sz="2499" dirty="0" err="1">
                <a:solidFill>
                  <a:srgbClr val="FFFDFD"/>
                </a:solidFill>
              </a:rPr>
              <a:t>Tráfico</a:t>
            </a:r>
            <a:r>
              <a:rPr lang="en-US" sz="2499" dirty="0">
                <a:solidFill>
                  <a:srgbClr val="FFFDFD"/>
                </a:solidFill>
              </a:rPr>
              <a:t> </a:t>
            </a:r>
            <a:r>
              <a:rPr lang="en-US" sz="2499" dirty="0" err="1">
                <a:solidFill>
                  <a:srgbClr val="FFFDFD"/>
                </a:solidFill>
              </a:rPr>
              <a:t>Ilícito</a:t>
            </a:r>
            <a:r>
              <a:rPr lang="en-US" sz="2499" dirty="0">
                <a:solidFill>
                  <a:srgbClr val="FFFDFD"/>
                </a:solidFill>
              </a:rPr>
              <a:t> de </a:t>
            </a:r>
            <a:r>
              <a:rPr lang="en-US" sz="2499" dirty="0" err="1">
                <a:solidFill>
                  <a:srgbClr val="FFFDFD"/>
                </a:solidFill>
              </a:rPr>
              <a:t>Migrantes</a:t>
            </a:r>
            <a:r>
              <a:rPr lang="en-US" sz="2499" dirty="0">
                <a:solidFill>
                  <a:srgbClr val="FFFDFD"/>
                </a:solidFill>
              </a:rPr>
              <a:t> - </a:t>
            </a:r>
            <a:r>
              <a:rPr lang="en-US" sz="2499" dirty="0" err="1">
                <a:solidFill>
                  <a:srgbClr val="FFFDFD"/>
                </a:solidFill>
              </a:rPr>
              <a:t>Reclutamiento</a:t>
            </a:r>
            <a:r>
              <a:rPr lang="en-US" sz="2499" dirty="0">
                <a:solidFill>
                  <a:srgbClr val="FFFDFD"/>
                </a:solidFill>
              </a:rPr>
              <a:t> </a:t>
            </a:r>
            <a:r>
              <a:rPr lang="en-US" sz="2499" dirty="0" err="1">
                <a:solidFill>
                  <a:srgbClr val="FFFDFD"/>
                </a:solidFill>
              </a:rPr>
              <a:t>Ilícito</a:t>
            </a:r>
            <a:r>
              <a:rPr lang="en-US" sz="2499" dirty="0">
                <a:solidFill>
                  <a:srgbClr val="FFFDFD"/>
                </a:solidFill>
              </a:rPr>
              <a:t> </a:t>
            </a:r>
            <a:r>
              <a:rPr lang="en-US" sz="2499" b="1" dirty="0">
                <a:solidFill>
                  <a:srgbClr val="FCC618"/>
                </a:solidFill>
              </a:rPr>
              <a:t>JSON</a:t>
            </a:r>
            <a:r>
              <a:rPr lang="en-US" sz="2499" dirty="0">
                <a:solidFill>
                  <a:srgbClr val="FCC618"/>
                </a:solidFill>
              </a:rPr>
              <a:t> </a:t>
            </a:r>
            <a:endParaRPr dirty="0"/>
          </a:p>
        </p:txBody>
      </p:sp>
      <p:sp>
        <p:nvSpPr>
          <p:cNvPr id="638" name="Google Shape;638;g2d54f33f8c9_5_853"/>
          <p:cNvSpPr txBox="1"/>
          <p:nvPr/>
        </p:nvSpPr>
        <p:spPr>
          <a:xfrm>
            <a:off x="579175" y="4549200"/>
            <a:ext cx="8793300" cy="4777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lugar_descrito</a:t>
            </a:r>
            <a:r>
              <a:rPr lang="en-US" sz="1843">
                <a:latin typeface="Montserrat"/>
                <a:ea typeface="Montserrat"/>
                <a:cs typeface="Montserrat"/>
                <a:sym typeface="Montserrat"/>
              </a:rPr>
              <a:t>": "Descripción del lugar tal y como aparece en el relato, junto con todos los detalles suministrados",</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a:t>
            </a:r>
            <a:r>
              <a:rPr lang="en-US" sz="1843" b="1">
                <a:solidFill>
                  <a:srgbClr val="D72D3B"/>
                </a:solidFill>
                <a:latin typeface="Montserrat"/>
                <a:ea typeface="Montserrat"/>
                <a:cs typeface="Montserrat"/>
                <a:sym typeface="Montserrat"/>
              </a:rPr>
              <a:t>contexto_conexion_delito</a:t>
            </a:r>
            <a:r>
              <a:rPr lang="en-US" sz="1843">
                <a:latin typeface="Montserrat"/>
                <a:ea typeface="Montserrat"/>
                <a:cs typeface="Montserrat"/>
                <a:sym typeface="Montserrat"/>
              </a:rPr>
              <a:t>": "Contexto o suceso que conecta el lugar con la comisión del delito",</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departamento</a:t>
            </a:r>
            <a:r>
              <a:rPr lang="en-US" sz="1843">
                <a:latin typeface="Montserrat"/>
                <a:ea typeface="Montserrat"/>
                <a:cs typeface="Montserrat"/>
                <a:sym typeface="Montserrat"/>
              </a:rPr>
              <a:t>": "Departamento",</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municipio</a:t>
            </a:r>
            <a:r>
              <a:rPr lang="en-US" sz="1843">
                <a:latin typeface="Montserrat"/>
                <a:ea typeface="Montserrat"/>
                <a:cs typeface="Montserrat"/>
                <a:sym typeface="Montserrat"/>
              </a:rPr>
              <a:t>": "Municipio",</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vereda</a:t>
            </a:r>
            <a:r>
              <a:rPr lang="en-US" sz="1843">
                <a:latin typeface="Montserrat"/>
                <a:ea typeface="Montserrat"/>
                <a:cs typeface="Montserrat"/>
                <a:sym typeface="Montserrat"/>
              </a:rPr>
              <a:t>": "Vereda",</a:t>
            </a:r>
            <a:endParaRPr sz="1843">
              <a:latin typeface="Montserrat"/>
              <a:ea typeface="Montserrat"/>
              <a:cs typeface="Montserrat"/>
              <a:sym typeface="Montserrat"/>
            </a:endParaRPr>
          </a:p>
          <a:p>
            <a:pPr marL="0" lvl="0" indent="0" algn="l" rtl="0">
              <a:lnSpc>
                <a:spcPct val="115000"/>
              </a:lnSpc>
              <a:spcBef>
                <a:spcPts val="1200"/>
              </a:spcBef>
              <a:spcAft>
                <a:spcPts val="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centro_poblado</a:t>
            </a:r>
            <a:r>
              <a:rPr lang="en-US" sz="1843">
                <a:latin typeface="Montserrat"/>
                <a:ea typeface="Montserrat"/>
                <a:cs typeface="Montserrat"/>
                <a:sym typeface="Montserrat"/>
              </a:rPr>
              <a:t>": "Centro Poblado",</a:t>
            </a:r>
            <a:endParaRPr sz="1843">
              <a:latin typeface="Montserrat"/>
              <a:ea typeface="Montserrat"/>
              <a:cs typeface="Montserrat"/>
              <a:sym typeface="Montserrat"/>
            </a:endParaRPr>
          </a:p>
          <a:p>
            <a:pPr marL="0" lvl="0" indent="0" algn="l" rtl="0">
              <a:lnSpc>
                <a:spcPct val="115000"/>
              </a:lnSpc>
              <a:spcBef>
                <a:spcPts val="1200"/>
              </a:spcBef>
              <a:spcAft>
                <a:spcPts val="1200"/>
              </a:spcAft>
              <a:buSzPts val="1100"/>
              <a:buNone/>
            </a:pPr>
            <a:r>
              <a:rPr lang="en-US" sz="1843">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comunidad_afro</a:t>
            </a:r>
            <a:r>
              <a:rPr lang="en-US" sz="1843">
                <a:latin typeface="Montserrat"/>
                <a:ea typeface="Montserrat"/>
                <a:cs typeface="Montserrat"/>
                <a:sym typeface="Montserrat"/>
              </a:rPr>
              <a:t>": "Comunidad Afro",</a:t>
            </a:r>
            <a:endParaRPr sz="1843">
              <a:latin typeface="Montserrat"/>
              <a:ea typeface="Montserrat"/>
              <a:cs typeface="Montserrat"/>
              <a:sym typeface="Montserrat"/>
            </a:endParaRPr>
          </a:p>
        </p:txBody>
      </p:sp>
      <p:sp>
        <p:nvSpPr>
          <p:cNvPr id="639" name="Google Shape;639;g2d54f33f8c9_5_853"/>
          <p:cNvSpPr txBox="1"/>
          <p:nvPr/>
        </p:nvSpPr>
        <p:spPr>
          <a:xfrm>
            <a:off x="590911" y="4061029"/>
            <a:ext cx="4960500" cy="414000"/>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dirty="0" err="1">
                <a:latin typeface="Oswald"/>
                <a:ea typeface="Oswald"/>
                <a:cs typeface="Oswald"/>
                <a:sym typeface="Oswald"/>
              </a:rPr>
              <a:t>Lugares</a:t>
            </a:r>
            <a:endParaRPr dirty="0"/>
          </a:p>
        </p:txBody>
      </p:sp>
      <p:sp>
        <p:nvSpPr>
          <p:cNvPr id="643" name="Google Shape;643;g2d54f33f8c9_5_853"/>
          <p:cNvSpPr txBox="1"/>
          <p:nvPr/>
        </p:nvSpPr>
        <p:spPr>
          <a:xfrm>
            <a:off x="10231625" y="5445250"/>
            <a:ext cx="7461000" cy="40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resguardo_indigena</a:t>
            </a:r>
            <a:r>
              <a:rPr lang="en-US" sz="1843">
                <a:solidFill>
                  <a:schemeClr val="dk1"/>
                </a:solidFill>
                <a:latin typeface="Montserrat"/>
                <a:ea typeface="Montserrat"/>
                <a:cs typeface="Montserrat"/>
                <a:sym typeface="Montserrat"/>
              </a:rPr>
              <a:t>": "Resguardo Indígena",</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parque_nacional_natural</a:t>
            </a:r>
            <a:r>
              <a:rPr lang="en-US" sz="1843">
                <a:solidFill>
                  <a:schemeClr val="dk1"/>
                </a:solidFill>
                <a:latin typeface="Montserrat"/>
                <a:ea typeface="Montserrat"/>
                <a:cs typeface="Montserrat"/>
                <a:sym typeface="Montserrat"/>
              </a:rPr>
              <a:t>": "Parque Nacional Natural",</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informacion_vial</a:t>
            </a:r>
            <a:r>
              <a:rPr lang="en-US" sz="1843">
                <a:solidFill>
                  <a:schemeClr val="dk1"/>
                </a:solidFill>
                <a:latin typeface="Montserrat"/>
                <a:ea typeface="Montserrat"/>
                <a:cs typeface="Montserrat"/>
                <a:sym typeface="Montserrat"/>
              </a:rPr>
              <a:t>": "Información Vial",</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informacion_hidrografica</a:t>
            </a:r>
            <a:r>
              <a:rPr lang="en-US" sz="1843">
                <a:solidFill>
                  <a:schemeClr val="dk1"/>
                </a:solidFill>
                <a:latin typeface="Montserrat"/>
                <a:ea typeface="Montserrat"/>
                <a:cs typeface="Montserrat"/>
                <a:sym typeface="Montserrat"/>
              </a:rPr>
              <a:t>": "Información Hidrográfica",</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r>
              <a:rPr lang="en-US" sz="1843" b="1">
                <a:solidFill>
                  <a:srgbClr val="D72D3B"/>
                </a:solidFill>
                <a:latin typeface="Montserrat"/>
                <a:ea typeface="Montserrat"/>
                <a:cs typeface="Montserrat"/>
                <a:sym typeface="Montserrat"/>
              </a:rPr>
              <a:t>fecha_evento</a:t>
            </a:r>
            <a:r>
              <a:rPr lang="en-US" sz="1843">
                <a:solidFill>
                  <a:schemeClr val="dk1"/>
                </a:solidFill>
                <a:latin typeface="Montserrat"/>
                <a:ea typeface="Montserrat"/>
                <a:cs typeface="Montserrat"/>
                <a:sym typeface="Montserrat"/>
              </a:rPr>
              <a:t>": "Fecha del suceso o contexto que conecta el lugar con la comisión del delito, en formato DDMMAAAA"</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US" sz="1843">
                <a:solidFill>
                  <a:schemeClr val="dk1"/>
                </a:solidFill>
                <a:latin typeface="Montserrat"/>
                <a:ea typeface="Montserrat"/>
                <a:cs typeface="Montserrat"/>
                <a:sym typeface="Montserrat"/>
              </a:rPr>
              <a:t>  }</a:t>
            </a:r>
            <a:endParaRPr sz="1843">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US" sz="1843">
                <a:solidFill>
                  <a:schemeClr val="dk1"/>
                </a:solidFill>
                <a:latin typeface="Montserrat"/>
                <a:ea typeface="Montserrat"/>
                <a:cs typeface="Montserrat"/>
                <a:sym typeface="Montserrat"/>
              </a:rPr>
              <a:t>]</a:t>
            </a:r>
            <a:endParaRPr sz="1843">
              <a:solidFill>
                <a:schemeClr val="dk1"/>
              </a:solidFill>
              <a:latin typeface="Montserrat"/>
              <a:ea typeface="Montserrat"/>
              <a:cs typeface="Montserrat"/>
              <a:sym typeface="Montserrat"/>
            </a:endParaRPr>
          </a:p>
        </p:txBody>
      </p:sp>
      <p:pic>
        <p:nvPicPr>
          <p:cNvPr id="3" name="Imagen 2">
            <a:extLst>
              <a:ext uri="{FF2B5EF4-FFF2-40B4-BE49-F238E27FC236}">
                <a16:creationId xmlns:a16="http://schemas.microsoft.com/office/drawing/2014/main" id="{3F251733-5F75-48A1-9E14-FBF96B604BED}"/>
              </a:ext>
            </a:extLst>
          </p:cNvPr>
          <p:cNvPicPr>
            <a:picLocks noChangeAspect="1"/>
          </p:cNvPicPr>
          <p:nvPr/>
        </p:nvPicPr>
        <p:blipFill>
          <a:blip r:embed="rId3"/>
          <a:stretch>
            <a:fillRect/>
          </a:stretch>
        </p:blipFill>
        <p:spPr>
          <a:xfrm>
            <a:off x="590911" y="3246463"/>
            <a:ext cx="953804" cy="953804"/>
          </a:xfrm>
          <a:prstGeom prst="rect">
            <a:avLst/>
          </a:prstGeom>
        </p:spPr>
      </p:pic>
      <p:pic>
        <p:nvPicPr>
          <p:cNvPr id="14" name="Picture 2" descr="Mercadolibre Logo - PNG y Vector">
            <a:extLst>
              <a:ext uri="{FF2B5EF4-FFF2-40B4-BE49-F238E27FC236}">
                <a16:creationId xmlns:a16="http://schemas.microsoft.com/office/drawing/2014/main" id="{48B2851B-10FF-49AD-A2D0-841E4918F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47"/>
        <p:cNvGrpSpPr/>
        <p:nvPr/>
      </p:nvGrpSpPr>
      <p:grpSpPr>
        <a:xfrm>
          <a:off x="0" y="0"/>
          <a:ext cx="0" cy="0"/>
          <a:chOff x="0" y="0"/>
          <a:chExt cx="0" cy="0"/>
        </a:xfrm>
      </p:grpSpPr>
      <p:grpSp>
        <p:nvGrpSpPr>
          <p:cNvPr id="648" name="Google Shape;648;g2d54f33f8c9_5_913"/>
          <p:cNvGrpSpPr/>
          <p:nvPr/>
        </p:nvGrpSpPr>
        <p:grpSpPr>
          <a:xfrm>
            <a:off x="0" y="-253158"/>
            <a:ext cx="6906303" cy="10540225"/>
            <a:chOff x="0" y="-66675"/>
            <a:chExt cx="1818932" cy="2776008"/>
          </a:xfrm>
        </p:grpSpPr>
        <p:sp>
          <p:nvSpPr>
            <p:cNvPr id="649" name="Google Shape;649;g2d54f33f8c9_5_913"/>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50" name="Google Shape;650;g2d54f33f8c9_5_913"/>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1" name="Google Shape;651;g2d54f33f8c9_5_913"/>
          <p:cNvGrpSpPr/>
          <p:nvPr/>
        </p:nvGrpSpPr>
        <p:grpSpPr>
          <a:xfrm>
            <a:off x="524238" y="3771897"/>
            <a:ext cx="5857875" cy="3574040"/>
            <a:chOff x="0" y="38100"/>
            <a:chExt cx="7810500" cy="4765387"/>
          </a:xfrm>
        </p:grpSpPr>
        <p:sp>
          <p:nvSpPr>
            <p:cNvPr id="652" name="Google Shape;652;g2d54f33f8c9_5_913"/>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653" name="Google Shape;653;g2d54f33f8c9_5_913"/>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Bienes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654" name="Google Shape;654;g2d54f33f8c9_5_913"/>
            <p:cNvSpPr txBox="1"/>
            <p:nvPr/>
          </p:nvSpPr>
          <p:spPr>
            <a:xfrm>
              <a:off x="0" y="2947387"/>
              <a:ext cx="7810500" cy="18561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Se extrajo </a:t>
              </a:r>
              <a:r>
                <a:rPr lang="en-US" sz="1835" b="1">
                  <a:solidFill>
                    <a:srgbClr val="F7D101"/>
                  </a:solidFill>
                  <a:latin typeface="Montserrat"/>
                  <a:ea typeface="Montserrat"/>
                  <a:cs typeface="Montserrat"/>
                  <a:sym typeface="Montserrat"/>
                </a:rPr>
                <a:t>1351 </a:t>
              </a:r>
              <a:r>
                <a:rPr lang="en-US" sz="1835">
                  <a:solidFill>
                    <a:srgbClr val="F1F1F1"/>
                  </a:solidFill>
                  <a:latin typeface="Montserrat"/>
                  <a:ea typeface="Montserrat"/>
                  <a:cs typeface="Montserrat"/>
                  <a:sym typeface="Montserrat"/>
                </a:rPr>
                <a:t>nombres de bienes, </a:t>
              </a:r>
              <a:r>
                <a:rPr lang="en-US" sz="1835" b="1">
                  <a:solidFill>
                    <a:srgbClr val="F7D101"/>
                  </a:solidFill>
                  <a:latin typeface="Montserrat"/>
                  <a:ea typeface="Montserrat"/>
                  <a:cs typeface="Montserrat"/>
                  <a:sym typeface="Montserrat"/>
                </a:rPr>
                <a:t>514 </a:t>
              </a:r>
              <a:r>
                <a:rPr lang="en-US" sz="1835">
                  <a:solidFill>
                    <a:srgbClr val="F1F1F1"/>
                  </a:solidFill>
                  <a:latin typeface="Montserrat"/>
                  <a:ea typeface="Montserrat"/>
                  <a:cs typeface="Montserrat"/>
                  <a:sym typeface="Montserrat"/>
                </a:rPr>
                <a:t>códigos de bienes, </a:t>
              </a:r>
              <a:r>
                <a:rPr lang="en-US" sz="1835" b="1">
                  <a:solidFill>
                    <a:srgbClr val="F7D101"/>
                  </a:solidFill>
                  <a:latin typeface="Montserrat"/>
                  <a:ea typeface="Montserrat"/>
                  <a:cs typeface="Montserrat"/>
                  <a:sym typeface="Montserrat"/>
                </a:rPr>
                <a:t>1344 </a:t>
              </a:r>
              <a:r>
                <a:rPr lang="en-US" sz="1835">
                  <a:solidFill>
                    <a:srgbClr val="F1F1F1"/>
                  </a:solidFill>
                  <a:latin typeface="Montserrat"/>
                  <a:ea typeface="Montserrat"/>
                  <a:cs typeface="Montserrat"/>
                  <a:sym typeface="Montserrat"/>
                </a:rPr>
                <a:t>roles de los bienes.</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658" name="Google Shape;658;g2d54f33f8c9_5_913"/>
          <p:cNvPicPr preferRelativeResize="0"/>
          <p:nvPr/>
        </p:nvPicPr>
        <p:blipFill rotWithShape="1">
          <a:blip r:embed="rId3">
            <a:alphaModFix/>
          </a:blip>
          <a:srcRect t="5598"/>
          <a:stretch/>
        </p:blipFill>
        <p:spPr>
          <a:xfrm>
            <a:off x="7679875" y="2245900"/>
            <a:ext cx="9958701" cy="7047649"/>
          </a:xfrm>
          <a:prstGeom prst="rect">
            <a:avLst/>
          </a:prstGeom>
          <a:noFill/>
          <a:ln>
            <a:noFill/>
          </a:ln>
        </p:spPr>
      </p:pic>
      <p:pic>
        <p:nvPicPr>
          <p:cNvPr id="13" name="Picture 2" descr="Mercadolibre Logo - PNG y Vector">
            <a:extLst>
              <a:ext uri="{FF2B5EF4-FFF2-40B4-BE49-F238E27FC236}">
                <a16:creationId xmlns:a16="http://schemas.microsoft.com/office/drawing/2014/main" id="{3BA6102D-84F1-4D50-AE69-E7C2884DB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77"/>
        <p:cNvGrpSpPr/>
        <p:nvPr/>
      </p:nvGrpSpPr>
      <p:grpSpPr>
        <a:xfrm>
          <a:off x="0" y="0"/>
          <a:ext cx="0" cy="0"/>
          <a:chOff x="0" y="0"/>
          <a:chExt cx="0" cy="0"/>
        </a:xfrm>
      </p:grpSpPr>
      <p:grpSp>
        <p:nvGrpSpPr>
          <p:cNvPr id="678" name="Google Shape;678;g2d54f33f8c9_5_1081"/>
          <p:cNvGrpSpPr/>
          <p:nvPr/>
        </p:nvGrpSpPr>
        <p:grpSpPr>
          <a:xfrm>
            <a:off x="0" y="-253158"/>
            <a:ext cx="6906303" cy="10540225"/>
            <a:chOff x="0" y="-66675"/>
            <a:chExt cx="1818932" cy="2776008"/>
          </a:xfrm>
        </p:grpSpPr>
        <p:sp>
          <p:nvSpPr>
            <p:cNvPr id="679" name="Google Shape;679;g2d54f33f8c9_5_108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80" name="Google Shape;680;g2d54f33f8c9_5_108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g2d54f33f8c9_5_1081"/>
          <p:cNvGrpSpPr/>
          <p:nvPr/>
        </p:nvGrpSpPr>
        <p:grpSpPr>
          <a:xfrm>
            <a:off x="524238" y="3771897"/>
            <a:ext cx="5857875" cy="4486415"/>
            <a:chOff x="0" y="38100"/>
            <a:chExt cx="7810500" cy="5981887"/>
          </a:xfrm>
        </p:grpSpPr>
        <p:sp>
          <p:nvSpPr>
            <p:cNvPr id="682" name="Google Shape;682;g2d54f33f8c9_5_108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683" name="Google Shape;683;g2d54f33f8c9_5_1081"/>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Grupos Armados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684" name="Google Shape;684;g2d54f33f8c9_5_1081"/>
            <p:cNvSpPr txBox="1"/>
            <p:nvPr/>
          </p:nvSpPr>
          <p:spPr>
            <a:xfrm>
              <a:off x="0" y="2947387"/>
              <a:ext cx="7810500" cy="30726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 (Universo Inicial)</a:t>
              </a:r>
              <a:endParaRPr sz="1835">
                <a:solidFill>
                  <a:srgbClr val="F1F1F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835">
                  <a:solidFill>
                    <a:srgbClr val="F1F1F1"/>
                  </a:solidFill>
                  <a:latin typeface="Montserrat"/>
                  <a:ea typeface="Montserrat"/>
                  <a:cs typeface="Montserrat"/>
                  <a:sym typeface="Montserrat"/>
                </a:rPr>
                <a:t>Este análisis sugiere una predominancia del "Clan del Golfo" en los registros, aunque existen otros grupos mencionados con menor frecuencia.</a:t>
              </a:r>
              <a:endParaRPr sz="1835">
                <a:solidFill>
                  <a:srgbClr val="F1F1F1"/>
                </a:solidFill>
                <a:latin typeface="Montserrat"/>
                <a:ea typeface="Montserrat"/>
                <a:cs typeface="Montserrat"/>
                <a:sym typeface="Montserrat"/>
              </a:endParaRPr>
            </a:p>
            <a:p>
              <a:pPr marL="0" lvl="0" indent="0" algn="l" rtl="0">
                <a:lnSpc>
                  <a:spcPct val="130953"/>
                </a:lnSpc>
                <a:spcBef>
                  <a:spcPts val="1200"/>
                </a:spcBef>
                <a:spcAft>
                  <a:spcPts val="0"/>
                </a:spcAft>
                <a:buNone/>
              </a:pP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688" name="Google Shape;688;g2d54f33f8c9_5_1081"/>
          <p:cNvPicPr preferRelativeResize="0"/>
          <p:nvPr/>
        </p:nvPicPr>
        <p:blipFill rotWithShape="1">
          <a:blip r:embed="rId3">
            <a:alphaModFix/>
          </a:blip>
          <a:srcRect t="5731"/>
          <a:stretch/>
        </p:blipFill>
        <p:spPr>
          <a:xfrm>
            <a:off x="7004200" y="2541427"/>
            <a:ext cx="11365524" cy="6621601"/>
          </a:xfrm>
          <a:prstGeom prst="rect">
            <a:avLst/>
          </a:prstGeom>
          <a:noFill/>
          <a:ln>
            <a:noFill/>
          </a:ln>
        </p:spPr>
      </p:pic>
      <p:pic>
        <p:nvPicPr>
          <p:cNvPr id="13" name="Picture 2" descr="Mercadolibre Logo - PNG y Vector">
            <a:extLst>
              <a:ext uri="{FF2B5EF4-FFF2-40B4-BE49-F238E27FC236}">
                <a16:creationId xmlns:a16="http://schemas.microsoft.com/office/drawing/2014/main" id="{F2E3C536-925F-417E-B10F-E83053062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692"/>
        <p:cNvGrpSpPr/>
        <p:nvPr/>
      </p:nvGrpSpPr>
      <p:grpSpPr>
        <a:xfrm>
          <a:off x="0" y="0"/>
          <a:ext cx="0" cy="0"/>
          <a:chOff x="0" y="0"/>
          <a:chExt cx="0" cy="0"/>
        </a:xfrm>
      </p:grpSpPr>
      <p:grpSp>
        <p:nvGrpSpPr>
          <p:cNvPr id="693" name="Google Shape;693;g2d54f33f8c9_5_1031"/>
          <p:cNvGrpSpPr/>
          <p:nvPr/>
        </p:nvGrpSpPr>
        <p:grpSpPr>
          <a:xfrm>
            <a:off x="0" y="-253158"/>
            <a:ext cx="6906303" cy="10540225"/>
            <a:chOff x="0" y="-66675"/>
            <a:chExt cx="1818932" cy="2776008"/>
          </a:xfrm>
        </p:grpSpPr>
        <p:sp>
          <p:nvSpPr>
            <p:cNvPr id="694" name="Google Shape;694;g2d54f33f8c9_5_103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695" name="Google Shape;695;g2d54f33f8c9_5_103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g2d54f33f8c9_5_1031"/>
          <p:cNvGrpSpPr/>
          <p:nvPr/>
        </p:nvGrpSpPr>
        <p:grpSpPr>
          <a:xfrm>
            <a:off x="524238" y="3771897"/>
            <a:ext cx="5857875" cy="4683740"/>
            <a:chOff x="0" y="38100"/>
            <a:chExt cx="7810500" cy="6244987"/>
          </a:xfrm>
        </p:grpSpPr>
        <p:sp>
          <p:nvSpPr>
            <p:cNvPr id="697" name="Google Shape;697;g2d54f33f8c9_5_103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698" name="Google Shape;698;g2d54f33f8c9_5_1031"/>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Empresas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699" name="Google Shape;699;g2d54f33f8c9_5_1031"/>
            <p:cNvSpPr txBox="1"/>
            <p:nvPr/>
          </p:nvSpPr>
          <p:spPr>
            <a:xfrm>
              <a:off x="0" y="2947387"/>
              <a:ext cx="7810500" cy="33357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extrajo </a:t>
              </a:r>
              <a:r>
                <a:rPr lang="en-US" sz="1835" b="1">
                  <a:solidFill>
                    <a:srgbClr val="F7D101"/>
                  </a:solidFill>
                  <a:latin typeface="Montserrat"/>
                  <a:ea typeface="Montserrat"/>
                  <a:cs typeface="Montserrat"/>
                  <a:sym typeface="Montserrat"/>
                </a:rPr>
                <a:t>492 </a:t>
              </a:r>
              <a:r>
                <a:rPr lang="en-US" sz="1835">
                  <a:solidFill>
                    <a:schemeClr val="lt1"/>
                  </a:solidFill>
                  <a:latin typeface="Montserrat"/>
                  <a:ea typeface="Montserrat"/>
                  <a:cs typeface="Montserrat"/>
                  <a:sym typeface="Montserrat"/>
                </a:rPr>
                <a:t>menciones de empresas,</a:t>
              </a:r>
              <a:r>
                <a:rPr lang="en-US" sz="1835">
                  <a:solidFill>
                    <a:srgbClr val="F7D10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499 </a:t>
              </a:r>
              <a:r>
                <a:rPr lang="en-US" sz="1835">
                  <a:solidFill>
                    <a:srgbClr val="F7D101"/>
                  </a:solidFill>
                  <a:latin typeface="Montserrat"/>
                  <a:ea typeface="Montserrat"/>
                  <a:cs typeface="Montserrat"/>
                  <a:sym typeface="Montserrat"/>
                </a:rPr>
                <a:t>r</a:t>
              </a:r>
              <a:r>
                <a:rPr lang="en-US" sz="1835">
                  <a:solidFill>
                    <a:schemeClr val="lt1"/>
                  </a:solidFill>
                  <a:latin typeface="Montserrat"/>
                  <a:ea typeface="Montserrat"/>
                  <a:cs typeface="Montserrat"/>
                  <a:sym typeface="Montserrat"/>
                </a:rPr>
                <a:t>oles de empresa,</a:t>
              </a:r>
              <a:r>
                <a:rPr lang="en-US" sz="1835">
                  <a:solidFill>
                    <a:srgbClr val="F7D10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662 </a:t>
              </a:r>
              <a:r>
                <a:rPr lang="en-US" sz="1835">
                  <a:solidFill>
                    <a:schemeClr val="lt1"/>
                  </a:solidFill>
                  <a:latin typeface="Montserrat"/>
                  <a:ea typeface="Montserrat"/>
                  <a:cs typeface="Montserrat"/>
                  <a:sym typeface="Montserrat"/>
                </a:rPr>
                <a:t>NITs, </a:t>
              </a:r>
              <a:r>
                <a:rPr lang="en-US" sz="1835" b="1">
                  <a:solidFill>
                    <a:srgbClr val="F9C419"/>
                  </a:solidFill>
                  <a:latin typeface="Montserrat"/>
                  <a:ea typeface="Montserrat"/>
                  <a:cs typeface="Montserrat"/>
                  <a:sym typeface="Montserrat"/>
                </a:rPr>
                <a:t>639 </a:t>
              </a:r>
              <a:r>
                <a:rPr lang="en-US" sz="1835">
                  <a:solidFill>
                    <a:schemeClr val="lt1"/>
                  </a:solidFill>
                  <a:latin typeface="Montserrat"/>
                  <a:ea typeface="Montserrat"/>
                  <a:cs typeface="Montserrat"/>
                  <a:sym typeface="Montserrat"/>
                </a:rPr>
                <a:t>números de teléfono normalizados, y</a:t>
              </a:r>
              <a:r>
                <a:rPr lang="en-US" sz="1835">
                  <a:solidFill>
                    <a:srgbClr val="F7D10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499 </a:t>
              </a:r>
              <a:r>
                <a:rPr lang="en-US" sz="1835">
                  <a:solidFill>
                    <a:schemeClr val="lt1"/>
                  </a:solidFill>
                  <a:latin typeface="Montserrat"/>
                  <a:ea typeface="Montserrat"/>
                  <a:cs typeface="Montserrat"/>
                  <a:sym typeface="Montserrat"/>
                </a:rPr>
                <a:t>categorías de rol asociadas a empresas. </a:t>
              </a:r>
              <a:endParaRPr sz="1835">
                <a:solidFill>
                  <a:schemeClr val="lt1"/>
                </a:solidFill>
                <a:latin typeface="Montserrat"/>
                <a:ea typeface="Montserrat"/>
                <a:cs typeface="Montserrat"/>
                <a:sym typeface="Montserrat"/>
              </a:endParaRPr>
            </a:p>
            <a:p>
              <a:pPr marL="0" lvl="0" indent="0" algn="l" rtl="0">
                <a:lnSpc>
                  <a:spcPct val="130953"/>
                </a:lnSpc>
                <a:spcBef>
                  <a:spcPts val="0"/>
                </a:spcBef>
                <a:spcAft>
                  <a:spcPts val="0"/>
                </a:spcAft>
                <a:buNone/>
              </a:pPr>
              <a:endParaRPr sz="1835">
                <a:solidFill>
                  <a:srgbClr val="F7D10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03" name="Google Shape;703;g2d54f33f8c9_5_1031"/>
          <p:cNvPicPr preferRelativeResize="0"/>
          <p:nvPr/>
        </p:nvPicPr>
        <p:blipFill rotWithShape="1">
          <a:blip r:embed="rId3">
            <a:alphaModFix/>
          </a:blip>
          <a:srcRect t="4561"/>
          <a:stretch/>
        </p:blipFill>
        <p:spPr>
          <a:xfrm>
            <a:off x="6996975" y="2555850"/>
            <a:ext cx="11221626" cy="7161850"/>
          </a:xfrm>
          <a:prstGeom prst="rect">
            <a:avLst/>
          </a:prstGeom>
          <a:noFill/>
          <a:ln>
            <a:noFill/>
          </a:ln>
        </p:spPr>
      </p:pic>
      <p:pic>
        <p:nvPicPr>
          <p:cNvPr id="13" name="Picture 2" descr="Mercadolibre Logo - PNG y Vector">
            <a:extLst>
              <a:ext uri="{FF2B5EF4-FFF2-40B4-BE49-F238E27FC236}">
                <a16:creationId xmlns:a16="http://schemas.microsoft.com/office/drawing/2014/main" id="{78B2A7C9-3931-4CE6-8265-BB9F0077A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07"/>
        <p:cNvGrpSpPr/>
        <p:nvPr/>
      </p:nvGrpSpPr>
      <p:grpSpPr>
        <a:xfrm>
          <a:off x="0" y="0"/>
          <a:ext cx="0" cy="0"/>
          <a:chOff x="0" y="0"/>
          <a:chExt cx="0" cy="0"/>
        </a:xfrm>
      </p:grpSpPr>
      <p:grpSp>
        <p:nvGrpSpPr>
          <p:cNvPr id="708" name="Google Shape;708;g2d54f33f8c9_5_1045"/>
          <p:cNvGrpSpPr/>
          <p:nvPr/>
        </p:nvGrpSpPr>
        <p:grpSpPr>
          <a:xfrm>
            <a:off x="0" y="-253158"/>
            <a:ext cx="6906303" cy="10540225"/>
            <a:chOff x="0" y="-66675"/>
            <a:chExt cx="1818932" cy="2776008"/>
          </a:xfrm>
        </p:grpSpPr>
        <p:sp>
          <p:nvSpPr>
            <p:cNvPr id="709" name="Google Shape;709;g2d54f33f8c9_5_104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10" name="Google Shape;710;g2d54f33f8c9_5_104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1" name="Google Shape;711;g2d54f33f8c9_5_1045"/>
          <p:cNvGrpSpPr/>
          <p:nvPr/>
        </p:nvGrpSpPr>
        <p:grpSpPr>
          <a:xfrm>
            <a:off x="524238" y="3771897"/>
            <a:ext cx="5857875" cy="5793440"/>
            <a:chOff x="0" y="38100"/>
            <a:chExt cx="7810500" cy="7724587"/>
          </a:xfrm>
        </p:grpSpPr>
        <p:sp>
          <p:nvSpPr>
            <p:cNvPr id="712" name="Google Shape;712;g2d54f33f8c9_5_1045"/>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13" name="Google Shape;713;g2d54f33f8c9_5_1045"/>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Lugares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14" name="Google Shape;714;g2d54f33f8c9_5_1045"/>
            <p:cNvSpPr txBox="1"/>
            <p:nvPr/>
          </p:nvSpPr>
          <p:spPr>
            <a:xfrm>
              <a:off x="0" y="2947387"/>
              <a:ext cx="7810500" cy="48153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Tráfico de Migrantes</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1855 </a:t>
              </a:r>
              <a:r>
                <a:rPr lang="en-US" sz="1835">
                  <a:solidFill>
                    <a:srgbClr val="F1F1F1"/>
                  </a:solidFill>
                  <a:latin typeface="Montserrat"/>
                  <a:ea typeface="Montserrat"/>
                  <a:cs typeface="Montserrat"/>
                  <a:sym typeface="Montserrat"/>
                </a:rPr>
                <a:t>lugares con su respectivo contexto, </a:t>
              </a:r>
              <a:r>
                <a:rPr lang="en-US" sz="1835" b="1">
                  <a:solidFill>
                    <a:srgbClr val="F7D101"/>
                  </a:solidFill>
                  <a:latin typeface="Montserrat"/>
                  <a:ea typeface="Montserrat"/>
                  <a:cs typeface="Montserrat"/>
                  <a:sym typeface="Montserrat"/>
                </a:rPr>
                <a:t>1327 </a:t>
              </a:r>
              <a:r>
                <a:rPr lang="en-US" sz="1835">
                  <a:solidFill>
                    <a:srgbClr val="F1F1F1"/>
                  </a:solidFill>
                  <a:latin typeface="Montserrat"/>
                  <a:ea typeface="Montserrat"/>
                  <a:cs typeface="Montserrat"/>
                  <a:sym typeface="Montserrat"/>
                </a:rPr>
                <a:t>fechas asociadas a esos lugares. Así como una caracterización detallada de esos lugares con </a:t>
              </a:r>
              <a:r>
                <a:rPr lang="en-US" sz="1835" b="1">
                  <a:solidFill>
                    <a:srgbClr val="F7D101"/>
                  </a:solidFill>
                  <a:latin typeface="Montserrat"/>
                  <a:ea typeface="Montserrat"/>
                  <a:cs typeface="Montserrat"/>
                  <a:sym typeface="Montserrat"/>
                </a:rPr>
                <a:t>1268 </a:t>
              </a:r>
              <a:r>
                <a:rPr lang="en-US" sz="1835">
                  <a:solidFill>
                    <a:srgbClr val="F1F1F1"/>
                  </a:solidFill>
                  <a:latin typeface="Montserrat"/>
                  <a:ea typeface="Montserrat"/>
                  <a:cs typeface="Montserrat"/>
                  <a:sym typeface="Montserrat"/>
                </a:rPr>
                <a:t>municipios, </a:t>
              </a:r>
              <a:r>
                <a:rPr lang="en-US" sz="1835" b="1">
                  <a:solidFill>
                    <a:srgbClr val="F7D101"/>
                  </a:solidFill>
                  <a:latin typeface="Montserrat"/>
                  <a:ea typeface="Montserrat"/>
                  <a:cs typeface="Montserrat"/>
                  <a:sym typeface="Montserrat"/>
                </a:rPr>
                <a:t>1224 </a:t>
              </a:r>
              <a:r>
                <a:rPr lang="en-US" sz="1835">
                  <a:solidFill>
                    <a:srgbClr val="F1F1F1"/>
                  </a:solidFill>
                  <a:latin typeface="Montserrat"/>
                  <a:ea typeface="Montserrat"/>
                  <a:cs typeface="Montserrat"/>
                  <a:sym typeface="Montserrat"/>
                </a:rPr>
                <a:t>departamentos, </a:t>
              </a:r>
              <a:r>
                <a:rPr lang="en-US" sz="1835" b="1">
                  <a:solidFill>
                    <a:srgbClr val="F7D101"/>
                  </a:solidFill>
                  <a:latin typeface="Montserrat"/>
                  <a:ea typeface="Montserrat"/>
                  <a:cs typeface="Montserrat"/>
                  <a:sym typeface="Montserrat"/>
                </a:rPr>
                <a:t>483 </a:t>
              </a:r>
              <a:r>
                <a:rPr lang="en-US" sz="1835">
                  <a:solidFill>
                    <a:srgbClr val="F1F1F1"/>
                  </a:solidFill>
                  <a:latin typeface="Montserrat"/>
                  <a:ea typeface="Montserrat"/>
                  <a:cs typeface="Montserrat"/>
                  <a:sym typeface="Montserrat"/>
                </a:rPr>
                <a:t>informaciones viales, </a:t>
              </a:r>
              <a:r>
                <a:rPr lang="en-US" sz="1835" b="1">
                  <a:solidFill>
                    <a:srgbClr val="F7D101"/>
                  </a:solidFill>
                  <a:latin typeface="Montserrat"/>
                  <a:ea typeface="Montserrat"/>
                  <a:cs typeface="Montserrat"/>
                  <a:sym typeface="Montserrat"/>
                </a:rPr>
                <a:t>324 </a:t>
              </a:r>
              <a:r>
                <a:rPr lang="en-US" sz="1835">
                  <a:solidFill>
                    <a:srgbClr val="F1F1F1"/>
                  </a:solidFill>
                  <a:latin typeface="Montserrat"/>
                  <a:ea typeface="Montserrat"/>
                  <a:cs typeface="Montserrat"/>
                  <a:sym typeface="Montserrat"/>
                </a:rPr>
                <a:t>centros poblados, </a:t>
              </a:r>
              <a:r>
                <a:rPr lang="en-US" sz="1835" b="1">
                  <a:solidFill>
                    <a:srgbClr val="F7D101"/>
                  </a:solidFill>
                  <a:latin typeface="Montserrat"/>
                  <a:ea typeface="Montserrat"/>
                  <a:cs typeface="Montserrat"/>
                  <a:sym typeface="Montserrat"/>
                </a:rPr>
                <a:t>90 </a:t>
              </a:r>
              <a:r>
                <a:rPr lang="en-US" sz="1835">
                  <a:solidFill>
                    <a:srgbClr val="F1F1F1"/>
                  </a:solidFill>
                  <a:latin typeface="Montserrat"/>
                  <a:ea typeface="Montserrat"/>
                  <a:cs typeface="Montserrat"/>
                  <a:sym typeface="Montserrat"/>
                </a:rPr>
                <a:t>informaciones hidrográficas, </a:t>
              </a:r>
              <a:r>
                <a:rPr lang="en-US" sz="1835" b="1">
                  <a:solidFill>
                    <a:srgbClr val="F7D101"/>
                  </a:solidFill>
                  <a:latin typeface="Montserrat"/>
                  <a:ea typeface="Montserrat"/>
                  <a:cs typeface="Montserrat"/>
                  <a:sym typeface="Montserrat"/>
                </a:rPr>
                <a:t>58 </a:t>
              </a:r>
              <a:r>
                <a:rPr lang="en-US" sz="1835">
                  <a:solidFill>
                    <a:srgbClr val="F1F1F1"/>
                  </a:solidFill>
                  <a:latin typeface="Montserrat"/>
                  <a:ea typeface="Montserrat"/>
                  <a:cs typeface="Montserrat"/>
                  <a:sym typeface="Montserrat"/>
                </a:rPr>
                <a:t>veredas, </a:t>
              </a:r>
              <a:r>
                <a:rPr lang="en-US" sz="1835" b="1">
                  <a:solidFill>
                    <a:srgbClr val="F7D101"/>
                  </a:solidFill>
                  <a:latin typeface="Montserrat"/>
                  <a:ea typeface="Montserrat"/>
                  <a:cs typeface="Montserrat"/>
                  <a:sym typeface="Montserrat"/>
                </a:rPr>
                <a:t>6 </a:t>
              </a:r>
              <a:r>
                <a:rPr lang="en-US" sz="1835">
                  <a:solidFill>
                    <a:srgbClr val="F1F1F1"/>
                  </a:solidFill>
                  <a:latin typeface="Montserrat"/>
                  <a:ea typeface="Montserrat"/>
                  <a:cs typeface="Montserrat"/>
                  <a:sym typeface="Montserrat"/>
                </a:rPr>
                <a:t>parques nacionales, </a:t>
              </a:r>
              <a:r>
                <a:rPr lang="en-US" sz="1835" b="1">
                  <a:solidFill>
                    <a:srgbClr val="F7D101"/>
                  </a:solidFill>
                  <a:latin typeface="Montserrat"/>
                  <a:ea typeface="Montserrat"/>
                  <a:cs typeface="Montserrat"/>
                  <a:sym typeface="Montserrat"/>
                </a:rPr>
                <a:t>4 </a:t>
              </a:r>
              <a:r>
                <a:rPr lang="en-US" sz="1835">
                  <a:solidFill>
                    <a:srgbClr val="F1F1F1"/>
                  </a:solidFill>
                  <a:latin typeface="Montserrat"/>
                  <a:ea typeface="Montserrat"/>
                  <a:cs typeface="Montserrat"/>
                  <a:sym typeface="Montserrat"/>
                </a:rPr>
                <a:t>comunidades afro y </a:t>
              </a:r>
              <a:r>
                <a:rPr lang="en-US" sz="1835" b="1">
                  <a:solidFill>
                    <a:srgbClr val="F7D101"/>
                  </a:solidFill>
                  <a:latin typeface="Montserrat"/>
                  <a:ea typeface="Montserrat"/>
                  <a:cs typeface="Montserrat"/>
                  <a:sym typeface="Montserrat"/>
                </a:rPr>
                <a:t>1 </a:t>
              </a:r>
              <a:r>
                <a:rPr lang="en-US" sz="1835">
                  <a:solidFill>
                    <a:srgbClr val="F1F1F1"/>
                  </a:solidFill>
                  <a:latin typeface="Montserrat"/>
                  <a:ea typeface="Montserrat"/>
                  <a:cs typeface="Montserrat"/>
                  <a:sym typeface="Montserrat"/>
                </a:rPr>
                <a:t>resguardo indígena..</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18" name="Google Shape;718;g2d54f33f8c9_5_1045"/>
          <p:cNvPicPr preferRelativeResize="0"/>
          <p:nvPr/>
        </p:nvPicPr>
        <p:blipFill rotWithShape="1">
          <a:blip r:embed="rId3">
            <a:alphaModFix/>
          </a:blip>
          <a:srcRect t="5267"/>
          <a:stretch/>
        </p:blipFill>
        <p:spPr>
          <a:xfrm>
            <a:off x="7266050" y="2548975"/>
            <a:ext cx="10682200" cy="6019875"/>
          </a:xfrm>
          <a:prstGeom prst="rect">
            <a:avLst/>
          </a:prstGeom>
          <a:noFill/>
          <a:ln>
            <a:noFill/>
          </a:ln>
        </p:spPr>
      </p:pic>
      <p:pic>
        <p:nvPicPr>
          <p:cNvPr id="13" name="Picture 2" descr="Mercadolibre Logo - PNG y Vector">
            <a:extLst>
              <a:ext uri="{FF2B5EF4-FFF2-40B4-BE49-F238E27FC236}">
                <a16:creationId xmlns:a16="http://schemas.microsoft.com/office/drawing/2014/main" id="{1F0E42D1-7C0C-4A3E-BC75-C2DF9F049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22"/>
        <p:cNvGrpSpPr/>
        <p:nvPr/>
      </p:nvGrpSpPr>
      <p:grpSpPr>
        <a:xfrm>
          <a:off x="0" y="0"/>
          <a:ext cx="0" cy="0"/>
          <a:chOff x="0" y="0"/>
          <a:chExt cx="0" cy="0"/>
        </a:xfrm>
      </p:grpSpPr>
      <p:grpSp>
        <p:nvGrpSpPr>
          <p:cNvPr id="723" name="Google Shape;723;g2d54f33f8c9_5_1111"/>
          <p:cNvGrpSpPr/>
          <p:nvPr/>
        </p:nvGrpSpPr>
        <p:grpSpPr>
          <a:xfrm>
            <a:off x="0" y="-253158"/>
            <a:ext cx="6906303" cy="10540225"/>
            <a:chOff x="0" y="-66675"/>
            <a:chExt cx="1818932" cy="2776008"/>
          </a:xfrm>
        </p:grpSpPr>
        <p:sp>
          <p:nvSpPr>
            <p:cNvPr id="724" name="Google Shape;724;g2d54f33f8c9_5_111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25" name="Google Shape;725;g2d54f33f8c9_5_111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6" name="Google Shape;726;g2d54f33f8c9_5_1111"/>
          <p:cNvGrpSpPr/>
          <p:nvPr/>
        </p:nvGrpSpPr>
        <p:grpSpPr>
          <a:xfrm>
            <a:off x="524238" y="3771897"/>
            <a:ext cx="5857875" cy="3574040"/>
            <a:chOff x="0" y="38100"/>
            <a:chExt cx="7810500" cy="4765387"/>
          </a:xfrm>
        </p:grpSpPr>
        <p:sp>
          <p:nvSpPr>
            <p:cNvPr id="727" name="Google Shape;727;g2d54f33f8c9_5_111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28" name="Google Shape;728;g2d54f33f8c9_5_1111"/>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Personas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29" name="Google Shape;729;g2d54f33f8c9_5_1111"/>
            <p:cNvSpPr txBox="1"/>
            <p:nvPr/>
          </p:nvSpPr>
          <p:spPr>
            <a:xfrm>
              <a:off x="0" y="2947387"/>
              <a:ext cx="7810500" cy="18561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Reclutamiento</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extrajo</a:t>
              </a:r>
              <a:r>
                <a:rPr lang="en-US" sz="1835">
                  <a:solidFill>
                    <a:schemeClr val="lt1"/>
                  </a:solidFill>
                  <a:latin typeface="Montserrat"/>
                  <a:ea typeface="Montserrat"/>
                  <a:cs typeface="Montserrat"/>
                  <a:sym typeface="Montserrat"/>
                </a:rPr>
                <a:t> </a:t>
              </a:r>
              <a:r>
                <a:rPr lang="en-US" sz="1835" b="1">
                  <a:solidFill>
                    <a:srgbClr val="F7D101"/>
                  </a:solidFill>
                  <a:latin typeface="Montserrat"/>
                  <a:ea typeface="Montserrat"/>
                  <a:cs typeface="Montserrat"/>
                  <a:sym typeface="Montserrat"/>
                </a:rPr>
                <a:t>483 </a:t>
              </a:r>
              <a:r>
                <a:rPr lang="en-US" sz="1835">
                  <a:solidFill>
                    <a:schemeClr val="lt1"/>
                  </a:solidFill>
                  <a:latin typeface="Montserrat"/>
                  <a:ea typeface="Montserrat"/>
                  <a:cs typeface="Montserrat"/>
                  <a:sym typeface="Montserrat"/>
                </a:rPr>
                <a:t>nombres, </a:t>
              </a:r>
              <a:r>
                <a:rPr lang="en-US" sz="1835" b="1">
                  <a:solidFill>
                    <a:srgbClr val="F7D101"/>
                  </a:solidFill>
                  <a:latin typeface="Montserrat"/>
                  <a:ea typeface="Montserrat"/>
                  <a:cs typeface="Montserrat"/>
                  <a:sym typeface="Montserrat"/>
                </a:rPr>
                <a:t>320 </a:t>
              </a:r>
              <a:r>
                <a:rPr lang="en-US" sz="1835">
                  <a:solidFill>
                    <a:schemeClr val="lt1"/>
                  </a:solidFill>
                  <a:latin typeface="Montserrat"/>
                  <a:ea typeface="Montserrat"/>
                  <a:cs typeface="Montserrat"/>
                  <a:sym typeface="Montserrat"/>
                </a:rPr>
                <a:t>alias, </a:t>
              </a:r>
              <a:r>
                <a:rPr lang="en-US" sz="1835" b="1">
                  <a:solidFill>
                    <a:srgbClr val="F7D101"/>
                  </a:solidFill>
                  <a:latin typeface="Montserrat"/>
                  <a:ea typeface="Montserrat"/>
                  <a:cs typeface="Montserrat"/>
                  <a:sym typeface="Montserrat"/>
                </a:rPr>
                <a:t>794 </a:t>
              </a:r>
              <a:r>
                <a:rPr lang="en-US" sz="1835">
                  <a:solidFill>
                    <a:schemeClr val="lt1"/>
                  </a:solidFill>
                  <a:latin typeface="Montserrat"/>
                  <a:ea typeface="Montserrat"/>
                  <a:cs typeface="Montserrat"/>
                  <a:sym typeface="Montserrat"/>
                </a:rPr>
                <a:t>roles, </a:t>
              </a:r>
              <a:r>
                <a:rPr lang="en-US" sz="1835" b="1">
                  <a:solidFill>
                    <a:srgbClr val="F7D101"/>
                  </a:solidFill>
                  <a:latin typeface="Montserrat"/>
                  <a:ea typeface="Montserrat"/>
                  <a:cs typeface="Montserrat"/>
                  <a:sym typeface="Montserrat"/>
                </a:rPr>
                <a:t>97 </a:t>
              </a:r>
              <a:r>
                <a:rPr lang="en-US" sz="1835">
                  <a:solidFill>
                    <a:schemeClr val="lt1"/>
                  </a:solidFill>
                  <a:latin typeface="Montserrat"/>
                  <a:ea typeface="Montserrat"/>
                  <a:cs typeface="Montserrat"/>
                  <a:sym typeface="Montserrat"/>
                </a:rPr>
                <a:t>identificaciones y </a:t>
              </a:r>
              <a:r>
                <a:rPr lang="en-US" sz="1835" b="1">
                  <a:solidFill>
                    <a:srgbClr val="F7D101"/>
                  </a:solidFill>
                  <a:latin typeface="Montserrat"/>
                  <a:ea typeface="Montserrat"/>
                  <a:cs typeface="Montserrat"/>
                  <a:sym typeface="Montserrat"/>
                </a:rPr>
                <a:t>122 </a:t>
              </a:r>
              <a:r>
                <a:rPr lang="en-US" sz="1835">
                  <a:solidFill>
                    <a:schemeClr val="lt1"/>
                  </a:solidFill>
                  <a:latin typeface="Montserrat"/>
                  <a:ea typeface="Montserrat"/>
                  <a:cs typeface="Montserrat"/>
                  <a:sym typeface="Montserrat"/>
                </a:rPr>
                <a:t>números de teléfonos de personas.</a:t>
              </a:r>
              <a:endParaRPr sz="1835">
                <a:solidFill>
                  <a:srgbClr val="F1F1F1"/>
                </a:solidFill>
                <a:latin typeface="Montserrat"/>
                <a:ea typeface="Montserrat"/>
                <a:cs typeface="Montserrat"/>
                <a:sym typeface="Montserrat"/>
              </a:endParaRPr>
            </a:p>
          </p:txBody>
        </p:sp>
      </p:grpSp>
      <p:pic>
        <p:nvPicPr>
          <p:cNvPr id="733" name="Google Shape;733;g2d54f33f8c9_5_1111"/>
          <p:cNvPicPr preferRelativeResize="0"/>
          <p:nvPr/>
        </p:nvPicPr>
        <p:blipFill>
          <a:blip r:embed="rId3">
            <a:alphaModFix/>
          </a:blip>
          <a:stretch>
            <a:fillRect/>
          </a:stretch>
        </p:blipFill>
        <p:spPr>
          <a:xfrm>
            <a:off x="7395675" y="2632450"/>
            <a:ext cx="10892325" cy="6439200"/>
          </a:xfrm>
          <a:prstGeom prst="rect">
            <a:avLst/>
          </a:prstGeom>
          <a:noFill/>
          <a:ln>
            <a:noFill/>
          </a:ln>
        </p:spPr>
      </p:pic>
      <p:pic>
        <p:nvPicPr>
          <p:cNvPr id="13" name="Picture 2" descr="Mercadolibre Logo - PNG y Vector">
            <a:extLst>
              <a:ext uri="{FF2B5EF4-FFF2-40B4-BE49-F238E27FC236}">
                <a16:creationId xmlns:a16="http://schemas.microsoft.com/office/drawing/2014/main" id="{7AC397C7-7EAA-4A6A-BC9B-8A7006AED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37"/>
        <p:cNvGrpSpPr/>
        <p:nvPr/>
      </p:nvGrpSpPr>
      <p:grpSpPr>
        <a:xfrm>
          <a:off x="0" y="0"/>
          <a:ext cx="0" cy="0"/>
          <a:chOff x="0" y="0"/>
          <a:chExt cx="0" cy="0"/>
        </a:xfrm>
      </p:grpSpPr>
      <p:grpSp>
        <p:nvGrpSpPr>
          <p:cNvPr id="738" name="Google Shape;738;g2d54f33f8c9_5_1095"/>
          <p:cNvGrpSpPr/>
          <p:nvPr/>
        </p:nvGrpSpPr>
        <p:grpSpPr>
          <a:xfrm>
            <a:off x="0" y="-253158"/>
            <a:ext cx="6906303" cy="10540225"/>
            <a:chOff x="0" y="-66675"/>
            <a:chExt cx="1818932" cy="2776008"/>
          </a:xfrm>
        </p:grpSpPr>
        <p:sp>
          <p:nvSpPr>
            <p:cNvPr id="739" name="Google Shape;739;g2d54f33f8c9_5_109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40" name="Google Shape;740;g2d54f33f8c9_5_109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g2d54f33f8c9_5_1095"/>
          <p:cNvGrpSpPr/>
          <p:nvPr/>
        </p:nvGrpSpPr>
        <p:grpSpPr>
          <a:xfrm>
            <a:off x="524238" y="3771897"/>
            <a:ext cx="5857875" cy="4634858"/>
            <a:chOff x="0" y="38100"/>
            <a:chExt cx="7810500" cy="6179810"/>
          </a:xfrm>
        </p:grpSpPr>
        <p:sp>
          <p:nvSpPr>
            <p:cNvPr id="742" name="Google Shape;742;g2d54f33f8c9_5_1095"/>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43" name="Google Shape;743;g2d54f33f8c9_5_1095"/>
            <p:cNvSpPr txBox="1"/>
            <p:nvPr/>
          </p:nvSpPr>
          <p:spPr>
            <a:xfrm>
              <a:off x="0" y="1651610"/>
              <a:ext cx="7050600" cy="45663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Clr>
                  <a:schemeClr val="dk1"/>
                </a:buClr>
                <a:buSzPts val="1100"/>
                <a:buFont typeface="Arial"/>
                <a:buNone/>
              </a:pPr>
              <a:r>
                <a:rPr lang="en-US" sz="2293">
                  <a:solidFill>
                    <a:srgbClr val="FFFDFD"/>
                  </a:solidFill>
                </a:rPr>
                <a:t>Conexiones de Grupos Armados de Personas</a:t>
              </a:r>
              <a:endParaRPr sz="2293">
                <a:solidFill>
                  <a:srgbClr val="FFFDFD"/>
                </a:solidFill>
              </a:endParaRPr>
            </a:p>
            <a:p>
              <a:pPr marL="0" lvl="0" indent="0" algn="l" rtl="0">
                <a:lnSpc>
                  <a:spcPct val="145050"/>
                </a:lnSpc>
                <a:spcBef>
                  <a:spcPts val="0"/>
                </a:spcBef>
                <a:spcAft>
                  <a:spcPts val="0"/>
                </a:spcAft>
                <a:buClr>
                  <a:schemeClr val="dk1"/>
                </a:buClr>
                <a:buSzPts val="1100"/>
                <a:buFont typeface="Arial"/>
                <a:buNone/>
              </a:pPr>
              <a:endParaRPr sz="2293">
                <a:solidFill>
                  <a:srgbClr val="FFFDFD"/>
                </a:solidFill>
              </a:endParaRPr>
            </a:p>
            <a:p>
              <a:pPr marL="0" lvl="0" indent="0" algn="l" rtl="0">
                <a:lnSpc>
                  <a:spcPct val="145050"/>
                </a:lnSpc>
                <a:spcBef>
                  <a:spcPts val="0"/>
                </a:spcBef>
                <a:spcAft>
                  <a:spcPts val="0"/>
                </a:spcAft>
                <a:buClr>
                  <a:schemeClr val="dk1"/>
                </a:buClr>
                <a:buFont typeface="Arial"/>
                <a:buNone/>
              </a:pP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44" name="Google Shape;744;g2d54f33f8c9_5_1095"/>
            <p:cNvSpPr txBox="1"/>
            <p:nvPr/>
          </p:nvSpPr>
          <p:spPr>
            <a:xfrm>
              <a:off x="0" y="2947387"/>
              <a:ext cx="7810500" cy="28425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Reclutamiento </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266 </a:t>
              </a:r>
              <a:r>
                <a:rPr lang="en-US" sz="1835">
                  <a:solidFill>
                    <a:srgbClr val="F1F1F1"/>
                  </a:solidFill>
                  <a:latin typeface="Montserrat"/>
                  <a:ea typeface="Montserrat"/>
                  <a:cs typeface="Montserrat"/>
                  <a:sym typeface="Montserrat"/>
                </a:rPr>
                <a:t>afiliaciones de grupos armados, </a:t>
              </a:r>
              <a:r>
                <a:rPr lang="en-US" sz="1835" b="1">
                  <a:solidFill>
                    <a:srgbClr val="F7D101"/>
                  </a:solidFill>
                  <a:latin typeface="Montserrat"/>
                  <a:ea typeface="Montserrat"/>
                  <a:cs typeface="Montserrat"/>
                  <a:sym typeface="Montserrat"/>
                </a:rPr>
                <a:t>165 </a:t>
              </a:r>
              <a:r>
                <a:rPr lang="en-US" sz="1835">
                  <a:solidFill>
                    <a:srgbClr val="F1F1F1"/>
                  </a:solidFill>
                  <a:latin typeface="Montserrat"/>
                  <a:ea typeface="Montserrat"/>
                  <a:cs typeface="Montserrat"/>
                  <a:sym typeface="Montserrat"/>
                </a:rPr>
                <a:t>referentes al Bloque Occidental Comandante Jacobo Arenas, con </a:t>
              </a:r>
              <a:r>
                <a:rPr lang="en-US" sz="1835" b="1">
                  <a:solidFill>
                    <a:srgbClr val="F7D101"/>
                  </a:solidFill>
                  <a:latin typeface="Montserrat"/>
                  <a:ea typeface="Montserrat"/>
                  <a:cs typeface="Montserrat"/>
                  <a:sym typeface="Montserrat"/>
                </a:rPr>
                <a:t>162 </a:t>
              </a:r>
              <a:r>
                <a:rPr lang="en-US" sz="1835">
                  <a:solidFill>
                    <a:srgbClr val="F1F1F1"/>
                  </a:solidFill>
                  <a:latin typeface="Montserrat"/>
                  <a:ea typeface="Montserrat"/>
                  <a:cs typeface="Montserrat"/>
                  <a:sym typeface="Montserrat"/>
                </a:rPr>
                <a:t>afiliaciones precisas al frente.</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48" name="Google Shape;748;g2d54f33f8c9_5_1095"/>
          <p:cNvPicPr preferRelativeResize="0"/>
          <p:nvPr/>
        </p:nvPicPr>
        <p:blipFill>
          <a:blip r:embed="rId3">
            <a:alphaModFix/>
          </a:blip>
          <a:stretch>
            <a:fillRect/>
          </a:stretch>
        </p:blipFill>
        <p:spPr>
          <a:xfrm>
            <a:off x="7277725" y="2684151"/>
            <a:ext cx="10769374" cy="6429950"/>
          </a:xfrm>
          <a:prstGeom prst="rect">
            <a:avLst/>
          </a:prstGeom>
          <a:noFill/>
          <a:ln>
            <a:noFill/>
          </a:ln>
        </p:spPr>
      </p:pic>
      <p:pic>
        <p:nvPicPr>
          <p:cNvPr id="13" name="Picture 2" descr="Mercadolibre Logo - PNG y Vector">
            <a:extLst>
              <a:ext uri="{FF2B5EF4-FFF2-40B4-BE49-F238E27FC236}">
                <a16:creationId xmlns:a16="http://schemas.microsoft.com/office/drawing/2014/main" id="{042EB348-12E1-4535-8C1D-2C9111A59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752"/>
        <p:cNvGrpSpPr/>
        <p:nvPr/>
      </p:nvGrpSpPr>
      <p:grpSpPr>
        <a:xfrm>
          <a:off x="0" y="0"/>
          <a:ext cx="0" cy="0"/>
          <a:chOff x="0" y="0"/>
          <a:chExt cx="0" cy="0"/>
        </a:xfrm>
      </p:grpSpPr>
      <p:grpSp>
        <p:nvGrpSpPr>
          <p:cNvPr id="753" name="Google Shape;753;g2d54f33f8c9_5_1159"/>
          <p:cNvGrpSpPr/>
          <p:nvPr/>
        </p:nvGrpSpPr>
        <p:grpSpPr>
          <a:xfrm>
            <a:off x="0" y="-253158"/>
            <a:ext cx="6906303" cy="10540225"/>
            <a:chOff x="0" y="-66675"/>
            <a:chExt cx="1818932" cy="2776008"/>
          </a:xfrm>
        </p:grpSpPr>
        <p:sp>
          <p:nvSpPr>
            <p:cNvPr id="754" name="Google Shape;754;g2d54f33f8c9_5_1159"/>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755" name="Google Shape;755;g2d54f33f8c9_5_1159"/>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g2d54f33f8c9_5_1159"/>
          <p:cNvGrpSpPr/>
          <p:nvPr/>
        </p:nvGrpSpPr>
        <p:grpSpPr>
          <a:xfrm>
            <a:off x="524238" y="3771897"/>
            <a:ext cx="5857875" cy="4683740"/>
            <a:chOff x="0" y="38100"/>
            <a:chExt cx="7810500" cy="6244987"/>
          </a:xfrm>
        </p:grpSpPr>
        <p:sp>
          <p:nvSpPr>
            <p:cNvPr id="757" name="Google Shape;757;g2d54f33f8c9_5_1159"/>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758" name="Google Shape;758;g2d54f33f8c9_5_1159"/>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Conexiones de Frentes de Personas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759" name="Google Shape;759;g2d54f33f8c9_5_1159"/>
            <p:cNvSpPr txBox="1"/>
            <p:nvPr/>
          </p:nvSpPr>
          <p:spPr>
            <a:xfrm>
              <a:off x="0" y="2947387"/>
              <a:ext cx="7810500" cy="3335700"/>
            </a:xfrm>
            <a:prstGeom prst="rect">
              <a:avLst/>
            </a:prstGeom>
            <a:noFill/>
            <a:ln>
              <a:noFill/>
            </a:ln>
          </p:spPr>
          <p:txBody>
            <a:bodyPr spcFirstLastPara="1" wrap="square" lIns="0" tIns="0" rIns="0" bIns="0" anchor="t" anchorCtr="0">
              <a:spAutoFit/>
            </a:bodyPr>
            <a:lstStyle/>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Reclutamiento </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266 </a:t>
              </a:r>
              <a:r>
                <a:rPr lang="en-US" sz="1835">
                  <a:solidFill>
                    <a:srgbClr val="F1F1F1"/>
                  </a:solidFill>
                  <a:latin typeface="Montserrat"/>
                  <a:ea typeface="Montserrat"/>
                  <a:cs typeface="Montserrat"/>
                  <a:sym typeface="Montserrat"/>
                </a:rPr>
                <a:t>afiliaciones de grupos armados, </a:t>
              </a:r>
              <a:r>
                <a:rPr lang="en-US" sz="1835" b="1">
                  <a:solidFill>
                    <a:srgbClr val="F7D101"/>
                  </a:solidFill>
                  <a:latin typeface="Montserrat"/>
                  <a:ea typeface="Montserrat"/>
                  <a:cs typeface="Montserrat"/>
                  <a:sym typeface="Montserrat"/>
                </a:rPr>
                <a:t>165 </a:t>
              </a:r>
              <a:r>
                <a:rPr lang="en-US" sz="1835">
                  <a:solidFill>
                    <a:srgbClr val="F1F1F1"/>
                  </a:solidFill>
                  <a:latin typeface="Montserrat"/>
                  <a:ea typeface="Montserrat"/>
                  <a:cs typeface="Montserrat"/>
                  <a:sym typeface="Montserrat"/>
                </a:rPr>
                <a:t>referentes al Bloque Occidental Comandante Jacobo Arenas, con </a:t>
              </a:r>
              <a:r>
                <a:rPr lang="en-US" sz="1835" b="1">
                  <a:solidFill>
                    <a:srgbClr val="F7D101"/>
                  </a:solidFill>
                  <a:latin typeface="Montserrat"/>
                  <a:ea typeface="Montserrat"/>
                  <a:cs typeface="Montserrat"/>
                  <a:sym typeface="Montserrat"/>
                </a:rPr>
                <a:t>162 </a:t>
              </a:r>
              <a:r>
                <a:rPr lang="en-US" sz="1835">
                  <a:solidFill>
                    <a:srgbClr val="F1F1F1"/>
                  </a:solidFill>
                  <a:latin typeface="Montserrat"/>
                  <a:ea typeface="Montserrat"/>
                  <a:cs typeface="Montserrat"/>
                  <a:sym typeface="Montserrat"/>
                </a:rPr>
                <a:t>afiliaciones precisas al frente.</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Clr>
                  <a:schemeClr val="dk1"/>
                </a:buClr>
                <a:buFont typeface="Arial"/>
                <a:buNone/>
              </a:pP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763" name="Google Shape;763;g2d54f33f8c9_5_1159"/>
          <p:cNvPicPr preferRelativeResize="0"/>
          <p:nvPr/>
        </p:nvPicPr>
        <p:blipFill>
          <a:blip r:embed="rId3">
            <a:alphaModFix/>
          </a:blip>
          <a:stretch>
            <a:fillRect/>
          </a:stretch>
        </p:blipFill>
        <p:spPr>
          <a:xfrm>
            <a:off x="7147200" y="2618875"/>
            <a:ext cx="10922325" cy="6495225"/>
          </a:xfrm>
          <a:prstGeom prst="rect">
            <a:avLst/>
          </a:prstGeom>
          <a:noFill/>
          <a:ln>
            <a:noFill/>
          </a:ln>
        </p:spPr>
      </p:pic>
      <p:pic>
        <p:nvPicPr>
          <p:cNvPr id="13" name="Picture 2" descr="Mercadolibre Logo - PNG y Vector">
            <a:extLst>
              <a:ext uri="{FF2B5EF4-FFF2-40B4-BE49-F238E27FC236}">
                <a16:creationId xmlns:a16="http://schemas.microsoft.com/office/drawing/2014/main" id="{703F0B1E-A1B5-48E3-A2D8-1BEE504DC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07"/>
        <p:cNvGrpSpPr/>
        <p:nvPr/>
      </p:nvGrpSpPr>
      <p:grpSpPr>
        <a:xfrm>
          <a:off x="0" y="0"/>
          <a:ext cx="0" cy="0"/>
          <a:chOff x="0" y="0"/>
          <a:chExt cx="0" cy="0"/>
        </a:xfrm>
      </p:grpSpPr>
      <p:grpSp>
        <p:nvGrpSpPr>
          <p:cNvPr id="1008" name="Google Shape;1008;g2d54f33f8c9_5_1141"/>
          <p:cNvGrpSpPr/>
          <p:nvPr/>
        </p:nvGrpSpPr>
        <p:grpSpPr>
          <a:xfrm>
            <a:off x="0" y="-253158"/>
            <a:ext cx="6906303" cy="10540225"/>
            <a:chOff x="0" y="-66675"/>
            <a:chExt cx="1818932" cy="2776008"/>
          </a:xfrm>
        </p:grpSpPr>
        <p:sp>
          <p:nvSpPr>
            <p:cNvPr id="1009" name="Google Shape;1009;g2d54f33f8c9_5_1141"/>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1010" name="Google Shape;1010;g2d54f33f8c9_5_1141"/>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1" name="Google Shape;1011;g2d54f33f8c9_5_1141"/>
          <p:cNvGrpSpPr/>
          <p:nvPr/>
        </p:nvGrpSpPr>
        <p:grpSpPr>
          <a:xfrm>
            <a:off x="524238" y="3771897"/>
            <a:ext cx="6218788" cy="6848653"/>
            <a:chOff x="0" y="38100"/>
            <a:chExt cx="8291717" cy="9131537"/>
          </a:xfrm>
        </p:grpSpPr>
        <p:sp>
          <p:nvSpPr>
            <p:cNvPr id="1012" name="Google Shape;1012;g2d54f33f8c9_5_1141"/>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1013" name="Google Shape;1013;g2d54f33f8c9_5_1141"/>
            <p:cNvSpPr txBox="1"/>
            <p:nvPr/>
          </p:nvSpPr>
          <p:spPr>
            <a:xfrm>
              <a:off x="0" y="14577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Menores Reclutados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1014" name="Google Shape;1014;g2d54f33f8c9_5_1141"/>
            <p:cNvSpPr txBox="1"/>
            <p:nvPr/>
          </p:nvSpPr>
          <p:spPr>
            <a:xfrm>
              <a:off x="17" y="2381837"/>
              <a:ext cx="8291700" cy="6787800"/>
            </a:xfrm>
            <a:prstGeom prst="rect">
              <a:avLst/>
            </a:prstGeom>
            <a:noFill/>
            <a:ln>
              <a:noFill/>
            </a:ln>
          </p:spPr>
          <p:txBody>
            <a:bodyPr spcFirstLastPara="1" wrap="square" lIns="0" tIns="0" rIns="0" bIns="0" anchor="t" anchorCtr="0">
              <a:spAutoFit/>
            </a:bodyPr>
            <a:lstStyle/>
            <a:p>
              <a:pPr marL="0" marR="0" lvl="0" indent="0" algn="l" rtl="0">
                <a:lnSpc>
                  <a:spcPct val="130953"/>
                </a:lnSpc>
                <a:spcBef>
                  <a:spcPts val="0"/>
                </a:spcBef>
                <a:spcAft>
                  <a:spcPts val="0"/>
                </a:spcAft>
                <a:buNone/>
              </a:pPr>
              <a:r>
                <a:rPr lang="en-US" sz="1835" dirty="0" err="1">
                  <a:solidFill>
                    <a:srgbClr val="F1F1F1"/>
                  </a:solidFill>
                  <a:latin typeface="Montserrat"/>
                  <a:ea typeface="Montserrat"/>
                  <a:cs typeface="Montserrat"/>
                  <a:sym typeface="Montserrat"/>
                </a:rPr>
                <a:t>Reclutamiento</a:t>
              </a:r>
              <a:endParaRPr sz="1835" dirty="0">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dirty="0">
                  <a:solidFill>
                    <a:srgbClr val="F1F1F1"/>
                  </a:solidFill>
                  <a:latin typeface="Montserrat"/>
                  <a:ea typeface="Montserrat"/>
                  <a:cs typeface="Montserrat"/>
                  <a:sym typeface="Montserrat"/>
                </a:rPr>
                <a:t>Se </a:t>
              </a:r>
              <a:r>
                <a:rPr lang="en-US" sz="1835" dirty="0" err="1">
                  <a:solidFill>
                    <a:srgbClr val="F1F1F1"/>
                  </a:solidFill>
                  <a:latin typeface="Montserrat"/>
                  <a:ea typeface="Montserrat"/>
                  <a:cs typeface="Montserrat"/>
                  <a:sym typeface="Montserrat"/>
                </a:rPr>
                <a:t>extrajo</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121 </a:t>
              </a:r>
              <a:r>
                <a:rPr lang="en-US" sz="1835" dirty="0" err="1">
                  <a:solidFill>
                    <a:schemeClr val="lt1"/>
                  </a:solidFill>
                  <a:latin typeface="Montserrat"/>
                  <a:ea typeface="Montserrat"/>
                  <a:cs typeface="Montserrat"/>
                  <a:sym typeface="Montserrat"/>
                </a:rPr>
                <a:t>nombres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menores</a:t>
              </a:r>
              <a:r>
                <a:rPr lang="en-US" sz="1835" dirty="0">
                  <a:solidFill>
                    <a:schemeClr val="lt1"/>
                  </a:solidFill>
                  <a:latin typeface="Montserrat"/>
                  <a:ea typeface="Montserrat"/>
                  <a:cs typeface="Montserrat"/>
                  <a:sym typeface="Montserrat"/>
                </a:rPr>
                <a:t> con las </a:t>
              </a:r>
              <a:r>
                <a:rPr lang="en-US" sz="1835" dirty="0" err="1">
                  <a:solidFill>
                    <a:schemeClr val="lt1"/>
                  </a:solidFill>
                  <a:latin typeface="Montserrat"/>
                  <a:ea typeface="Montserrat"/>
                  <a:cs typeface="Montserrat"/>
                  <a:sym typeface="Montserrat"/>
                </a:rPr>
                <a:t>siguientes</a:t>
              </a:r>
              <a:r>
                <a:rPr lang="en-US" sz="1835" dirty="0">
                  <a:solidFill>
                    <a:schemeClr val="lt1"/>
                  </a:solidFill>
                  <a:latin typeface="Montserrat"/>
                  <a:ea typeface="Montserrat"/>
                  <a:cs typeface="Montserrat"/>
                  <a:sym typeface="Montserrat"/>
                </a:rPr>
                <a:t> </a:t>
              </a:r>
              <a:r>
                <a:rPr lang="en-US" sz="1835" dirty="0" err="1">
                  <a:solidFill>
                    <a:schemeClr val="lt1"/>
                  </a:solidFill>
                  <a:latin typeface="Montserrat"/>
                  <a:ea typeface="Montserrat"/>
                  <a:cs typeface="Montserrat"/>
                  <a:sym typeface="Montserrat"/>
                </a:rPr>
                <a:t>caracterizaciones</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93 </a:t>
              </a:r>
              <a:r>
                <a:rPr lang="en-US" sz="1835" dirty="0" err="1">
                  <a:solidFill>
                    <a:schemeClr val="lt1"/>
                  </a:solidFill>
                  <a:latin typeface="Montserrat"/>
                  <a:ea typeface="Montserrat"/>
                  <a:cs typeface="Montserrat"/>
                  <a:sym typeface="Montserrat"/>
                </a:rPr>
                <a:t>prácticas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reclutamiento</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79 </a:t>
              </a:r>
              <a:r>
                <a:rPr lang="en-US" sz="1835" dirty="0" err="1">
                  <a:solidFill>
                    <a:schemeClr val="lt1"/>
                  </a:solidFill>
                  <a:latin typeface="Montserrat"/>
                  <a:ea typeface="Montserrat"/>
                  <a:cs typeface="Montserrat"/>
                  <a:sym typeface="Montserrat"/>
                </a:rPr>
                <a:t>edades</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72 </a:t>
              </a:r>
              <a:r>
                <a:rPr lang="en-US" sz="1835" dirty="0" err="1">
                  <a:solidFill>
                    <a:schemeClr val="lt1"/>
                  </a:solidFill>
                  <a:latin typeface="Montserrat"/>
                  <a:ea typeface="Montserrat"/>
                  <a:cs typeface="Montserrat"/>
                  <a:sym typeface="Montserrat"/>
                </a:rPr>
                <a:t>etnias</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71 </a:t>
              </a:r>
              <a:r>
                <a:rPr lang="en-US" sz="1835" dirty="0" err="1">
                  <a:solidFill>
                    <a:schemeClr val="lt1"/>
                  </a:solidFill>
                  <a:latin typeface="Montserrat"/>
                  <a:ea typeface="Montserrat"/>
                  <a:cs typeface="Montserrat"/>
                  <a:sym typeface="Montserrat"/>
                </a:rPr>
                <a:t>justificaciones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su</a:t>
              </a:r>
              <a:r>
                <a:rPr lang="en-US" sz="1835" dirty="0">
                  <a:solidFill>
                    <a:schemeClr val="lt1"/>
                  </a:solidFill>
                  <a:latin typeface="Montserrat"/>
                  <a:ea typeface="Montserrat"/>
                  <a:cs typeface="Montserrat"/>
                  <a:sym typeface="Montserrat"/>
                </a:rPr>
                <a:t> </a:t>
              </a:r>
              <a:r>
                <a:rPr lang="en-US" sz="1835" dirty="0" err="1">
                  <a:solidFill>
                    <a:schemeClr val="lt1"/>
                  </a:solidFill>
                  <a:latin typeface="Montserrat"/>
                  <a:ea typeface="Montserrat"/>
                  <a:cs typeface="Montserrat"/>
                  <a:sym typeface="Montserrat"/>
                </a:rPr>
                <a:t>afiliación</a:t>
              </a:r>
              <a:r>
                <a:rPr lang="en-US" sz="1835" dirty="0">
                  <a:solidFill>
                    <a:schemeClr val="lt1"/>
                  </a:solidFill>
                  <a:latin typeface="Montserrat"/>
                  <a:ea typeface="Montserrat"/>
                  <a:cs typeface="Montserrat"/>
                  <a:sym typeface="Montserrat"/>
                </a:rPr>
                <a:t> al </a:t>
              </a:r>
              <a:r>
                <a:rPr lang="en-US" sz="1835" dirty="0" err="1">
                  <a:solidFill>
                    <a:schemeClr val="lt1"/>
                  </a:solidFill>
                  <a:latin typeface="Montserrat"/>
                  <a:ea typeface="Montserrat"/>
                  <a:cs typeface="Montserrat"/>
                  <a:sym typeface="Montserrat"/>
                </a:rPr>
                <a:t>grupo</a:t>
              </a:r>
              <a:r>
                <a:rPr lang="en-US" sz="1835" dirty="0">
                  <a:solidFill>
                    <a:schemeClr val="lt1"/>
                  </a:solidFill>
                  <a:latin typeface="Montserrat"/>
                  <a:ea typeface="Montserrat"/>
                  <a:cs typeface="Montserrat"/>
                  <a:sym typeface="Montserrat"/>
                </a:rPr>
                <a:t> </a:t>
              </a:r>
              <a:r>
                <a:rPr lang="en-US" sz="1835" dirty="0" err="1">
                  <a:solidFill>
                    <a:schemeClr val="lt1"/>
                  </a:solidFill>
                  <a:latin typeface="Montserrat"/>
                  <a:ea typeface="Montserrat"/>
                  <a:cs typeface="Montserrat"/>
                  <a:sym typeface="Montserrat"/>
                </a:rPr>
                <a:t>armado</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60 </a:t>
              </a:r>
              <a:r>
                <a:rPr lang="en-US" sz="1835" dirty="0" err="1">
                  <a:solidFill>
                    <a:schemeClr val="lt1"/>
                  </a:solidFill>
                  <a:latin typeface="Montserrat"/>
                  <a:ea typeface="Montserrat"/>
                  <a:cs typeface="Montserrat"/>
                  <a:sym typeface="Montserrat"/>
                </a:rPr>
                <a:t>documentos</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identidad</a:t>
              </a:r>
              <a:r>
                <a:rPr lang="en-US" sz="1835" dirty="0">
                  <a:solidFill>
                    <a:schemeClr val="lt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55 </a:t>
              </a:r>
              <a:r>
                <a:rPr lang="en-US" sz="1835" dirty="0" err="1">
                  <a:solidFill>
                    <a:schemeClr val="lt1"/>
                  </a:solidFill>
                  <a:latin typeface="Montserrat"/>
                  <a:ea typeface="Montserrat"/>
                  <a:cs typeface="Montserrat"/>
                  <a:sym typeface="Montserrat"/>
                </a:rPr>
                <a:t>menores</a:t>
              </a:r>
              <a:r>
                <a:rPr lang="en-US" sz="1835" dirty="0">
                  <a:solidFill>
                    <a:schemeClr val="lt1"/>
                  </a:solidFill>
                  <a:latin typeface="Montserrat"/>
                  <a:ea typeface="Montserrat"/>
                  <a:cs typeface="Montserrat"/>
                  <a:sym typeface="Montserrat"/>
                </a:rPr>
                <a:t> con </a:t>
              </a:r>
              <a:r>
                <a:rPr lang="en-US" sz="1835" dirty="0" err="1">
                  <a:solidFill>
                    <a:schemeClr val="lt1"/>
                  </a:solidFill>
                  <a:latin typeface="Montserrat"/>
                  <a:ea typeface="Montserrat"/>
                  <a:cs typeface="Montserrat"/>
                  <a:sym typeface="Montserrat"/>
                </a:rPr>
                <a:t>uso</a:t>
              </a:r>
              <a:r>
                <a:rPr lang="en-US" sz="1835" dirty="0">
                  <a:solidFill>
                    <a:schemeClr val="lt1"/>
                  </a:solidFill>
                  <a:latin typeface="Montserrat"/>
                  <a:ea typeface="Montserrat"/>
                  <a:cs typeface="Montserrat"/>
                  <a:sym typeface="Montserrat"/>
                </a:rPr>
                <a:t> de </a:t>
              </a:r>
              <a:r>
                <a:rPr lang="en-US" sz="1835" dirty="0" err="1">
                  <a:solidFill>
                    <a:schemeClr val="lt1"/>
                  </a:solidFill>
                  <a:latin typeface="Montserrat"/>
                  <a:ea typeface="Montserrat"/>
                  <a:cs typeface="Montserrat"/>
                  <a:sym typeface="Montserrat"/>
                </a:rPr>
                <a:t>armas</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52 </a:t>
              </a:r>
              <a:r>
                <a:rPr lang="en-US" sz="1835" dirty="0" err="1">
                  <a:solidFill>
                    <a:srgbClr val="F1F1F1"/>
                  </a:solidFill>
                  <a:latin typeface="Montserrat"/>
                  <a:ea typeface="Montserrat"/>
                  <a:cs typeface="Montserrat"/>
                  <a:sym typeface="Montserrat"/>
                </a:rPr>
                <a:t>lugares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desvinculación</a:t>
              </a:r>
              <a:r>
                <a:rPr lang="en-US" sz="1835" dirty="0">
                  <a:solidFill>
                    <a:srgbClr val="F1F1F1"/>
                  </a:solidFill>
                  <a:latin typeface="Montserrat"/>
                  <a:ea typeface="Montserrat"/>
                  <a:cs typeface="Montserrat"/>
                  <a:sym typeface="Montserrat"/>
                </a:rPr>
                <a:t> del </a:t>
              </a:r>
              <a:r>
                <a:rPr lang="en-US" sz="1835" dirty="0" err="1">
                  <a:solidFill>
                    <a:srgbClr val="F1F1F1"/>
                  </a:solidFill>
                  <a:latin typeface="Montserrat"/>
                  <a:ea typeface="Montserrat"/>
                  <a:cs typeface="Montserrat"/>
                  <a:sym typeface="Montserrat"/>
                </a:rPr>
                <a:t>grupo</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armado</a:t>
              </a:r>
              <a:r>
                <a:rPr lang="en-US" sz="1835" dirty="0">
                  <a:solidFill>
                    <a:srgbClr val="F1F1F1"/>
                  </a:solidFill>
                  <a:latin typeface="Montserrat"/>
                  <a:ea typeface="Montserrat"/>
                  <a:cs typeface="Montserrat"/>
                  <a:sym typeface="Montserrat"/>
                </a:rPr>
                <a:t> y </a:t>
              </a:r>
              <a:r>
                <a:rPr lang="en-US" sz="1835" b="1" dirty="0">
                  <a:solidFill>
                    <a:srgbClr val="F7D101"/>
                  </a:solidFill>
                  <a:latin typeface="Montserrat"/>
                  <a:ea typeface="Montserrat"/>
                  <a:cs typeface="Montserrat"/>
                  <a:sym typeface="Montserrat"/>
                </a:rPr>
                <a:t>44 </a:t>
              </a:r>
              <a:r>
                <a:rPr lang="en-US" sz="1835" dirty="0" err="1">
                  <a:solidFill>
                    <a:srgbClr val="F1F1F1"/>
                  </a:solidFill>
                  <a:latin typeface="Montserrat"/>
                  <a:ea typeface="Montserrat"/>
                  <a:cs typeface="Montserrat"/>
                  <a:sym typeface="Montserrat"/>
                </a:rPr>
                <a:t>respectivas</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fechas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desvinculación</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así</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como</a:t>
              </a:r>
              <a:r>
                <a:rPr lang="en-US" sz="1835" dirty="0">
                  <a:solidFill>
                    <a:srgbClr val="F1F1F1"/>
                  </a:solidFill>
                  <a:latin typeface="Montserrat"/>
                  <a:ea typeface="Montserrat"/>
                  <a:cs typeface="Montserrat"/>
                  <a:sym typeface="Montserrat"/>
                </a:rPr>
                <a:t> 35 </a:t>
              </a:r>
              <a:r>
                <a:rPr lang="en-US" sz="1835" dirty="0" err="1">
                  <a:solidFill>
                    <a:srgbClr val="F1F1F1"/>
                  </a:solidFill>
                  <a:latin typeface="Montserrat"/>
                  <a:ea typeface="Montserrat"/>
                  <a:cs typeface="Montserrat"/>
                  <a:sym typeface="Montserrat"/>
                </a:rPr>
                <a:t>actividades</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reportadas</a:t>
              </a:r>
              <a:r>
                <a:rPr lang="en-US" sz="1835" dirty="0">
                  <a:solidFill>
                    <a:srgbClr val="F1F1F1"/>
                  </a:solidFill>
                  <a:latin typeface="Montserrat"/>
                  <a:ea typeface="Montserrat"/>
                  <a:cs typeface="Montserrat"/>
                  <a:sym typeface="Montserrat"/>
                </a:rPr>
                <a:t> en </a:t>
              </a:r>
              <a:r>
                <a:rPr lang="en-US" sz="1835" dirty="0" err="1">
                  <a:solidFill>
                    <a:srgbClr val="F1F1F1"/>
                  </a:solidFill>
                  <a:latin typeface="Montserrat"/>
                  <a:ea typeface="Montserrat"/>
                  <a:cs typeface="Montserrat"/>
                  <a:sym typeface="Montserrat"/>
                </a:rPr>
                <a:t>el</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grupo</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32 </a:t>
              </a:r>
              <a:r>
                <a:rPr lang="en-US" sz="1835" dirty="0" err="1">
                  <a:solidFill>
                    <a:srgbClr val="F1F1F1"/>
                  </a:solidFill>
                  <a:latin typeface="Montserrat"/>
                  <a:ea typeface="Montserrat"/>
                  <a:cs typeface="Montserrat"/>
                  <a:sym typeface="Montserrat"/>
                </a:rPr>
                <a:t>temporalidades</a:t>
              </a:r>
              <a:r>
                <a:rPr lang="en-US" sz="1835" dirty="0">
                  <a:solidFill>
                    <a:srgbClr val="F1F1F1"/>
                  </a:solidFill>
                  <a:latin typeface="Montserrat"/>
                  <a:ea typeface="Montserrat"/>
                  <a:cs typeface="Montserrat"/>
                  <a:sym typeface="Montserrat"/>
                </a:rPr>
                <a:t> del </a:t>
              </a:r>
              <a:r>
                <a:rPr lang="en-US" sz="1835" dirty="0" err="1">
                  <a:solidFill>
                    <a:srgbClr val="F1F1F1"/>
                  </a:solidFill>
                  <a:latin typeface="Montserrat"/>
                  <a:ea typeface="Montserrat"/>
                  <a:cs typeface="Montserrat"/>
                  <a:sym typeface="Montserrat"/>
                </a:rPr>
                <a:t>tiempo</a:t>
              </a:r>
              <a:r>
                <a:rPr lang="en-US" sz="1835" dirty="0">
                  <a:solidFill>
                    <a:srgbClr val="F1F1F1"/>
                  </a:solidFill>
                  <a:latin typeface="Montserrat"/>
                  <a:ea typeface="Montserrat"/>
                  <a:cs typeface="Montserrat"/>
                  <a:sym typeface="Montserrat"/>
                </a:rPr>
                <a:t> en </a:t>
              </a:r>
              <a:r>
                <a:rPr lang="en-US" sz="1835" dirty="0" err="1">
                  <a:solidFill>
                    <a:srgbClr val="F1F1F1"/>
                  </a:solidFill>
                  <a:latin typeface="Montserrat"/>
                  <a:ea typeface="Montserrat"/>
                  <a:cs typeface="Montserrat"/>
                  <a:sym typeface="Montserrat"/>
                </a:rPr>
                <a:t>el</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grupo</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armado</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20 </a:t>
              </a:r>
              <a:r>
                <a:rPr lang="en-US" sz="1835" dirty="0" err="1">
                  <a:solidFill>
                    <a:srgbClr val="F1F1F1"/>
                  </a:solidFill>
                  <a:latin typeface="Montserrat"/>
                  <a:ea typeface="Montserrat"/>
                  <a:cs typeface="Montserrat"/>
                  <a:sym typeface="Montserrat"/>
                </a:rPr>
                <a:t>niveles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escolaridad</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17 </a:t>
              </a:r>
              <a:r>
                <a:rPr lang="en-US" sz="1835" dirty="0" err="1">
                  <a:solidFill>
                    <a:srgbClr val="F1F1F1"/>
                  </a:solidFill>
                  <a:latin typeface="Montserrat"/>
                  <a:ea typeface="Montserrat"/>
                  <a:cs typeface="Montserrat"/>
                  <a:sym typeface="Montserrat"/>
                </a:rPr>
                <a:t>fechas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nacimiento</a:t>
              </a:r>
              <a:r>
                <a:rPr lang="en-US" sz="1835" dirty="0">
                  <a:solidFill>
                    <a:srgbClr val="F1F1F1"/>
                  </a:solidFill>
                  <a:latin typeface="Montserrat"/>
                  <a:ea typeface="Montserrat"/>
                  <a:cs typeface="Montserrat"/>
                  <a:sym typeface="Montserrat"/>
                </a:rPr>
                <a:t>, </a:t>
              </a:r>
              <a:r>
                <a:rPr lang="en-US" sz="1835" b="1" dirty="0">
                  <a:solidFill>
                    <a:srgbClr val="F7D101"/>
                  </a:solidFill>
                  <a:latin typeface="Montserrat"/>
                  <a:ea typeface="Montserrat"/>
                  <a:cs typeface="Montserrat"/>
                  <a:sym typeface="Montserrat"/>
                </a:rPr>
                <a:t>14 </a:t>
              </a:r>
              <a:r>
                <a:rPr lang="en-US" sz="1835" dirty="0" err="1">
                  <a:solidFill>
                    <a:srgbClr val="F1F1F1"/>
                  </a:solidFill>
                  <a:latin typeface="Montserrat"/>
                  <a:ea typeface="Montserrat"/>
                  <a:cs typeface="Montserrat"/>
                  <a:sym typeface="Montserrat"/>
                </a:rPr>
                <a:t>motivaciones</a:t>
              </a:r>
              <a:r>
                <a:rPr lang="en-US" sz="1835" dirty="0">
                  <a:solidFill>
                    <a:srgbClr val="F1F1F1"/>
                  </a:solidFill>
                  <a:latin typeface="Montserrat"/>
                  <a:ea typeface="Montserrat"/>
                  <a:cs typeface="Montserrat"/>
                  <a:sym typeface="Montserrat"/>
                </a:rPr>
                <a:t>, y </a:t>
              </a:r>
              <a:r>
                <a:rPr lang="en-US" sz="1835" b="1" dirty="0">
                  <a:solidFill>
                    <a:srgbClr val="F7D101"/>
                  </a:solidFill>
                  <a:latin typeface="Montserrat"/>
                  <a:ea typeface="Montserrat"/>
                  <a:cs typeface="Montserrat"/>
                  <a:sym typeface="Montserrat"/>
                </a:rPr>
                <a:t>3 </a:t>
              </a:r>
              <a:r>
                <a:rPr lang="en-US" sz="1835" dirty="0" err="1">
                  <a:solidFill>
                    <a:srgbClr val="F1F1F1"/>
                  </a:solidFill>
                  <a:latin typeface="Montserrat"/>
                  <a:ea typeface="Montserrat"/>
                  <a:cs typeface="Montserrat"/>
                  <a:sym typeface="Montserrat"/>
                </a:rPr>
                <a:t>escuelas</a:t>
              </a:r>
              <a:r>
                <a:rPr lang="en-US" sz="1835" dirty="0">
                  <a:solidFill>
                    <a:srgbClr val="F1F1F1"/>
                  </a:solidFill>
                  <a:latin typeface="Montserrat"/>
                  <a:ea typeface="Montserrat"/>
                  <a:cs typeface="Montserrat"/>
                  <a:sym typeface="Montserrat"/>
                </a:rPr>
                <a:t> de </a:t>
              </a:r>
              <a:r>
                <a:rPr lang="en-US" sz="1835" dirty="0" err="1">
                  <a:solidFill>
                    <a:srgbClr val="F1F1F1"/>
                  </a:solidFill>
                  <a:latin typeface="Montserrat"/>
                  <a:ea typeface="Montserrat"/>
                  <a:cs typeface="Montserrat"/>
                  <a:sym typeface="Montserrat"/>
                </a:rPr>
                <a:t>entrenamiento</a:t>
              </a:r>
              <a:r>
                <a:rPr lang="en-US" sz="1835" dirty="0">
                  <a:solidFill>
                    <a:srgbClr val="F1F1F1"/>
                  </a:solidFill>
                  <a:latin typeface="Montserrat"/>
                  <a:ea typeface="Montserrat"/>
                  <a:cs typeface="Montserrat"/>
                  <a:sym typeface="Montserrat"/>
                </a:rPr>
                <a:t> </a:t>
              </a:r>
              <a:r>
                <a:rPr lang="en-US" sz="1835" dirty="0" err="1">
                  <a:solidFill>
                    <a:srgbClr val="F1F1F1"/>
                  </a:solidFill>
                  <a:latin typeface="Montserrat"/>
                  <a:ea typeface="Montserrat"/>
                  <a:cs typeface="Montserrat"/>
                  <a:sym typeface="Montserrat"/>
                </a:rPr>
                <a:t>mencionadas</a:t>
              </a:r>
              <a:r>
                <a:rPr lang="en-US" sz="1835" dirty="0">
                  <a:solidFill>
                    <a:srgbClr val="F1F1F1"/>
                  </a:solidFill>
                  <a:latin typeface="Montserrat"/>
                  <a:ea typeface="Montserrat"/>
                  <a:cs typeface="Montserrat"/>
                  <a:sym typeface="Montserrat"/>
                </a:rPr>
                <a:t>.</a:t>
              </a:r>
              <a:endParaRPr sz="1835" dirty="0">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dirty="0">
                <a:solidFill>
                  <a:srgbClr val="F1F1F1"/>
                </a:solidFill>
                <a:latin typeface="Montserrat"/>
                <a:ea typeface="Montserrat"/>
                <a:cs typeface="Montserrat"/>
                <a:sym typeface="Montserrat"/>
              </a:endParaRPr>
            </a:p>
          </p:txBody>
        </p:sp>
      </p:grpSp>
      <p:pic>
        <p:nvPicPr>
          <p:cNvPr id="1018" name="Google Shape;1018;g2d54f33f8c9_5_1141"/>
          <p:cNvPicPr preferRelativeResize="0"/>
          <p:nvPr/>
        </p:nvPicPr>
        <p:blipFill rotWithShape="1">
          <a:blip r:embed="rId3">
            <a:alphaModFix/>
          </a:blip>
          <a:srcRect t="7535"/>
          <a:stretch/>
        </p:blipFill>
        <p:spPr>
          <a:xfrm>
            <a:off x="7408225" y="3192100"/>
            <a:ext cx="10625974" cy="4665800"/>
          </a:xfrm>
          <a:prstGeom prst="rect">
            <a:avLst/>
          </a:prstGeom>
          <a:noFill/>
          <a:ln>
            <a:noFill/>
          </a:ln>
        </p:spPr>
      </p:pic>
      <p:pic>
        <p:nvPicPr>
          <p:cNvPr id="13" name="Picture 2" descr="Mercadolibre Logo - PNG y Vector">
            <a:extLst>
              <a:ext uri="{FF2B5EF4-FFF2-40B4-BE49-F238E27FC236}">
                <a16:creationId xmlns:a16="http://schemas.microsoft.com/office/drawing/2014/main" id="{E716214A-5989-491F-B107-5BFE07647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50"/>
        <p:cNvGrpSpPr/>
        <p:nvPr/>
      </p:nvGrpSpPr>
      <p:grpSpPr>
        <a:xfrm>
          <a:off x="0" y="0"/>
          <a:ext cx="0" cy="0"/>
          <a:chOff x="0" y="0"/>
          <a:chExt cx="0" cy="0"/>
        </a:xfrm>
      </p:grpSpPr>
      <p:sp>
        <p:nvSpPr>
          <p:cNvPr id="152" name="Google Shape;152;p4"/>
          <p:cNvSpPr/>
          <p:nvPr/>
        </p:nvSpPr>
        <p:spPr>
          <a:xfrm>
            <a:off x="0" y="0"/>
            <a:ext cx="18287996" cy="3279284"/>
          </a:xfrm>
          <a:custGeom>
            <a:avLst/>
            <a:gdLst/>
            <a:ahLst/>
            <a:cxnLst/>
            <a:rect l="l" t="t" r="r" b="b"/>
            <a:pathLst>
              <a:path w="4816592" h="863680" extrusionOk="0">
                <a:moveTo>
                  <a:pt x="0" y="0"/>
                </a:moveTo>
                <a:lnTo>
                  <a:pt x="4816592" y="0"/>
                </a:lnTo>
                <a:lnTo>
                  <a:pt x="4816592" y="863680"/>
                </a:lnTo>
                <a:lnTo>
                  <a:pt x="0" y="863680"/>
                </a:lnTo>
                <a:close/>
              </a:path>
            </a:pathLst>
          </a:custGeom>
          <a:solidFill>
            <a:srgbClr val="FFE900"/>
          </a:solidFill>
          <a:ln>
            <a:noFill/>
          </a:ln>
        </p:spPr>
      </p:sp>
      <p:sp>
        <p:nvSpPr>
          <p:cNvPr id="174" name="Google Shape;174;p4"/>
          <p:cNvSpPr txBox="1"/>
          <p:nvPr/>
        </p:nvSpPr>
        <p:spPr>
          <a:xfrm>
            <a:off x="1028699" y="3703263"/>
            <a:ext cx="6313395" cy="5140831"/>
          </a:xfrm>
          <a:prstGeom prst="rect">
            <a:avLst/>
          </a:prstGeom>
          <a:noFill/>
          <a:ln>
            <a:noFill/>
          </a:ln>
        </p:spPr>
        <p:txBody>
          <a:bodyPr spcFirstLastPara="1" wrap="square" lIns="0" tIns="0" rIns="0" bIns="0" anchor="t" anchorCtr="0">
            <a:spAutoFit/>
          </a:bodyPr>
          <a:lstStyle/>
          <a:p>
            <a:pPr marL="0" marR="0" lvl="0" indent="0" algn="just" rtl="0">
              <a:lnSpc>
                <a:spcPct val="131000"/>
              </a:lnSpc>
              <a:spcBef>
                <a:spcPts val="0"/>
              </a:spcBef>
              <a:spcAft>
                <a:spcPts val="0"/>
              </a:spcAft>
              <a:buNone/>
            </a:pPr>
            <a:r>
              <a:rPr lang="es-ES" sz="1700" dirty="0">
                <a:latin typeface="Montserrat"/>
                <a:ea typeface="Montserrat"/>
                <a:cs typeface="Montserrat"/>
                <a:sym typeface="Montserrat"/>
              </a:rPr>
              <a:t>En el </a:t>
            </a:r>
            <a:r>
              <a:rPr lang="es-ES" sz="1700" dirty="0" err="1">
                <a:latin typeface="Montserrat"/>
                <a:ea typeface="Montserrat"/>
                <a:cs typeface="Montserrat"/>
                <a:sym typeface="Montserrat"/>
              </a:rPr>
              <a:t>marketplace</a:t>
            </a:r>
            <a:r>
              <a:rPr lang="es-ES" sz="1700" dirty="0">
                <a:latin typeface="Montserrat"/>
                <a:ea typeface="Montserrat"/>
                <a:cs typeface="Montserrat"/>
                <a:sym typeface="Montserrat"/>
              </a:rPr>
              <a:t> de Mercado Libre, existen productos similares o idénticos vendidos por distintos </a:t>
            </a:r>
            <a:r>
              <a:rPr lang="es-ES" sz="1700" dirty="0" err="1">
                <a:latin typeface="Montserrat"/>
                <a:ea typeface="Montserrat"/>
                <a:cs typeface="Montserrat"/>
                <a:sym typeface="Montserrat"/>
              </a:rPr>
              <a:t>sellers</a:t>
            </a:r>
            <a:r>
              <a:rPr lang="es-ES" sz="1700" dirty="0">
                <a:latin typeface="Montserrat"/>
                <a:ea typeface="Montserrat"/>
                <a:cs typeface="Montserrat"/>
                <a:sym typeface="Montserrat"/>
              </a:rPr>
              <a:t>. Esto puede resultar en una experiencia de usuario confusa debido a la redundancia de opciones.</a:t>
            </a:r>
          </a:p>
          <a:p>
            <a:pPr marL="0" marR="0" lvl="0" indent="0" algn="just" rtl="0">
              <a:lnSpc>
                <a:spcPct val="131000"/>
              </a:lnSpc>
              <a:spcBef>
                <a:spcPts val="0"/>
              </a:spcBef>
              <a:spcAft>
                <a:spcPts val="0"/>
              </a:spcAft>
              <a:buNone/>
            </a:pPr>
            <a:r>
              <a:rPr lang="es-ES" sz="1700" b="1" dirty="0">
                <a:latin typeface="Montserrat"/>
                <a:ea typeface="Montserrat"/>
                <a:cs typeface="Montserrat"/>
                <a:sym typeface="Montserrat"/>
              </a:rPr>
              <a:t>Objetivo del Proyecto:</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Identificar y agrupar productos similares para mejorar la experiencia del usuario.</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Facilitar la comparación de productos, permitiendo a los usuarios tomar decisiones de compra más informadas.</a:t>
            </a:r>
          </a:p>
          <a:p>
            <a:pPr marL="0" marR="0" lvl="0" indent="0" algn="just" rtl="0">
              <a:lnSpc>
                <a:spcPct val="131000"/>
              </a:lnSpc>
              <a:spcBef>
                <a:spcPts val="0"/>
              </a:spcBef>
              <a:spcAft>
                <a:spcPts val="0"/>
              </a:spcAft>
              <a:buNone/>
            </a:pPr>
            <a:r>
              <a:rPr lang="es-ES" sz="1700" b="1" dirty="0">
                <a:latin typeface="Montserrat"/>
                <a:ea typeface="Montserrat"/>
                <a:cs typeface="Montserrat"/>
                <a:sym typeface="Montserrat"/>
              </a:rPr>
              <a:t>Relevancia</a:t>
            </a:r>
            <a:r>
              <a:rPr lang="es-ES" sz="1700" dirty="0">
                <a:latin typeface="Montserrat"/>
                <a:ea typeface="Montserrat"/>
                <a:cs typeface="Montserrat"/>
                <a:sym typeface="Montserrat"/>
              </a:rPr>
              <a:t>:</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Al reducir la saturación de listados, se mejora la usabilidad del </a:t>
            </a:r>
            <a:r>
              <a:rPr lang="es-ES" sz="1700" dirty="0" err="1">
                <a:latin typeface="Montserrat"/>
                <a:ea typeface="Montserrat"/>
                <a:cs typeface="Montserrat"/>
                <a:sym typeface="Montserrat"/>
              </a:rPr>
              <a:t>marketplace</a:t>
            </a:r>
            <a:r>
              <a:rPr lang="es-ES" sz="1700" dirty="0">
                <a:latin typeface="Montserrat"/>
                <a:ea typeface="Montserrat"/>
                <a:cs typeface="Montserrat"/>
                <a:sym typeface="Montserrat"/>
              </a:rPr>
              <a:t>.</a:t>
            </a:r>
          </a:p>
          <a:p>
            <a:pPr marL="285750" marR="0" lvl="0" indent="-285750" algn="just" rtl="0">
              <a:lnSpc>
                <a:spcPct val="131000"/>
              </a:lnSpc>
              <a:spcBef>
                <a:spcPts val="0"/>
              </a:spcBef>
              <a:spcAft>
                <a:spcPts val="0"/>
              </a:spcAft>
              <a:buFont typeface="Arial" panose="020B0604020202020204" pitchFamily="34" charset="0"/>
              <a:buChar char="•"/>
            </a:pPr>
            <a:r>
              <a:rPr lang="es-ES" sz="1700" dirty="0">
                <a:latin typeface="Montserrat"/>
                <a:ea typeface="Montserrat"/>
                <a:cs typeface="Montserrat"/>
                <a:sym typeface="Montserrat"/>
              </a:rPr>
              <a:t>Se optimiza el proceso de compra al presentar opciones comparables de manera clara.</a:t>
            </a:r>
            <a:endParaRPr dirty="0"/>
          </a:p>
        </p:txBody>
      </p:sp>
      <p:sp>
        <p:nvSpPr>
          <p:cNvPr id="178" name="Google Shape;178;p4"/>
          <p:cNvSpPr txBox="1"/>
          <p:nvPr/>
        </p:nvSpPr>
        <p:spPr>
          <a:xfrm>
            <a:off x="1028700" y="1066800"/>
            <a:ext cx="13103867"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b="0" i="0" u="none" strike="noStrike" cap="none" dirty="0">
                <a:solidFill>
                  <a:srgbClr val="002F6E"/>
                </a:solidFill>
                <a:latin typeface="Oswald"/>
                <a:ea typeface="Oswald"/>
                <a:cs typeface="Oswald"/>
                <a:sym typeface="Oswald"/>
              </a:rPr>
              <a:t>INTRODUCCIÓN</a:t>
            </a:r>
            <a:endParaRPr dirty="0">
              <a:solidFill>
                <a:srgbClr val="002F6E"/>
              </a:solidFill>
            </a:endParaRPr>
          </a:p>
        </p:txBody>
      </p:sp>
      <p:sp>
        <p:nvSpPr>
          <p:cNvPr id="179" name="Google Shape;179;p4"/>
          <p:cNvSpPr txBox="1"/>
          <p:nvPr/>
        </p:nvSpPr>
        <p:spPr>
          <a:xfrm>
            <a:off x="1028700" y="2287491"/>
            <a:ext cx="7929600" cy="1672958"/>
          </a:xfrm>
          <a:prstGeom prst="rect">
            <a:avLst/>
          </a:prstGeom>
          <a:noFill/>
          <a:ln>
            <a:noFill/>
          </a:ln>
        </p:spPr>
        <p:txBody>
          <a:bodyPr spcFirstLastPara="1" wrap="square" lIns="0" tIns="0" rIns="0" bIns="0" anchor="t" anchorCtr="0">
            <a:spAutoFit/>
          </a:bodyPr>
          <a:lstStyle/>
          <a:p>
            <a:pPr marL="0" lvl="0" indent="0" algn="l" rtl="0">
              <a:lnSpc>
                <a:spcPct val="145018"/>
              </a:lnSpc>
              <a:spcBef>
                <a:spcPts val="0"/>
              </a:spcBef>
              <a:spcAft>
                <a:spcPts val="0"/>
              </a:spcAft>
              <a:buClr>
                <a:schemeClr val="dk1"/>
              </a:buClr>
              <a:buSzPts val="1100"/>
              <a:buFont typeface="Arial"/>
              <a:buNone/>
            </a:pPr>
            <a:r>
              <a:rPr lang="es-ES" sz="2499" dirty="0">
                <a:solidFill>
                  <a:srgbClr val="002F6E"/>
                </a:solidFill>
              </a:rPr>
              <a:t>Descripción del problema de negocio seleccionado</a:t>
            </a:r>
          </a:p>
          <a:p>
            <a:pPr marL="0" lvl="0" indent="0" algn="l" rtl="0">
              <a:lnSpc>
                <a:spcPct val="145018"/>
              </a:lnSpc>
              <a:spcBef>
                <a:spcPts val="0"/>
              </a:spcBef>
              <a:spcAft>
                <a:spcPts val="0"/>
              </a:spcAft>
              <a:buClr>
                <a:schemeClr val="dk1"/>
              </a:buClr>
              <a:buSzPts val="1100"/>
              <a:buFont typeface="Arial"/>
              <a:buNone/>
            </a:pPr>
            <a:endParaRPr sz="2499" dirty="0">
              <a:solidFill>
                <a:srgbClr val="FFFDFD"/>
              </a:solidFill>
            </a:endParaRPr>
          </a:p>
          <a:p>
            <a:pPr marL="0" marR="0" lvl="0" indent="0" algn="l" rtl="0">
              <a:lnSpc>
                <a:spcPct val="145018"/>
              </a:lnSpc>
              <a:spcBef>
                <a:spcPts val="0"/>
              </a:spcBef>
              <a:spcAft>
                <a:spcPts val="0"/>
              </a:spcAft>
              <a:buNone/>
            </a:pPr>
            <a:endParaRPr sz="2499" dirty="0">
              <a:solidFill>
                <a:srgbClr val="FFFDFD"/>
              </a:solidFill>
            </a:endParaRPr>
          </a:p>
        </p:txBody>
      </p:sp>
      <p:pic>
        <p:nvPicPr>
          <p:cNvPr id="35" name="Picture 2" descr="Mercadolibre Logo - PNG y Vector">
            <a:extLst>
              <a:ext uri="{FF2B5EF4-FFF2-40B4-BE49-F238E27FC236}">
                <a16:creationId xmlns:a16="http://schemas.microsoft.com/office/drawing/2014/main" id="{CD01E516-31A9-4584-AB9D-9A50BBF71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id="{CB9CED64-0CD2-44A4-9118-5917B94A3DD7}"/>
              </a:ext>
            </a:extLst>
          </p:cNvPr>
          <p:cNvPicPr>
            <a:picLocks noChangeAspect="1"/>
          </p:cNvPicPr>
          <p:nvPr/>
        </p:nvPicPr>
        <p:blipFill>
          <a:blip r:embed="rId4"/>
          <a:stretch>
            <a:fillRect/>
          </a:stretch>
        </p:blipFill>
        <p:spPr>
          <a:xfrm>
            <a:off x="8081012" y="5054308"/>
            <a:ext cx="9602540" cy="24387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22"/>
        <p:cNvGrpSpPr/>
        <p:nvPr/>
      </p:nvGrpSpPr>
      <p:grpSpPr>
        <a:xfrm>
          <a:off x="0" y="0"/>
          <a:ext cx="0" cy="0"/>
          <a:chOff x="0" y="0"/>
          <a:chExt cx="0" cy="0"/>
        </a:xfrm>
      </p:grpSpPr>
      <p:grpSp>
        <p:nvGrpSpPr>
          <p:cNvPr id="1023" name="Google Shape;1023;g2d54f33f8c9_5_1125"/>
          <p:cNvGrpSpPr/>
          <p:nvPr/>
        </p:nvGrpSpPr>
        <p:grpSpPr>
          <a:xfrm>
            <a:off x="0" y="-253158"/>
            <a:ext cx="6906303" cy="10540225"/>
            <a:chOff x="0" y="-66675"/>
            <a:chExt cx="1818932" cy="2776008"/>
          </a:xfrm>
        </p:grpSpPr>
        <p:sp>
          <p:nvSpPr>
            <p:cNvPr id="1024" name="Google Shape;1024;g2d54f33f8c9_5_1125"/>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solidFill>
              <a:srgbClr val="12519D"/>
            </a:solidFill>
            <a:ln>
              <a:noFill/>
            </a:ln>
          </p:spPr>
        </p:sp>
        <p:sp>
          <p:nvSpPr>
            <p:cNvPr id="1025" name="Google Shape;1025;g2d54f33f8c9_5_1125"/>
            <p:cNvSpPr txBox="1"/>
            <p:nvPr/>
          </p:nvSpPr>
          <p:spPr>
            <a:xfrm>
              <a:off x="0" y="-66675"/>
              <a:ext cx="1818900" cy="2775900"/>
            </a:xfrm>
            <a:prstGeom prst="rect">
              <a:avLst/>
            </a:prstGeom>
            <a:solidFill>
              <a:srgbClr val="12519D"/>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6" name="Google Shape;1026;g2d54f33f8c9_5_1125"/>
          <p:cNvGrpSpPr/>
          <p:nvPr/>
        </p:nvGrpSpPr>
        <p:grpSpPr>
          <a:xfrm>
            <a:off x="524238" y="3771897"/>
            <a:ext cx="5857875" cy="5793440"/>
            <a:chOff x="0" y="38100"/>
            <a:chExt cx="7810500" cy="7724587"/>
          </a:xfrm>
        </p:grpSpPr>
        <p:sp>
          <p:nvSpPr>
            <p:cNvPr id="1027" name="Google Shape;1027;g2d54f33f8c9_5_1125"/>
            <p:cNvSpPr txBox="1"/>
            <p:nvPr/>
          </p:nvSpPr>
          <p:spPr>
            <a:xfrm>
              <a:off x="0" y="38100"/>
              <a:ext cx="7810500" cy="150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7340" b="0" i="0" u="none" strike="noStrike" cap="none">
                  <a:solidFill>
                    <a:srgbClr val="FFFDFD"/>
                  </a:solidFill>
                  <a:latin typeface="Oswald"/>
                  <a:ea typeface="Oswald"/>
                  <a:cs typeface="Oswald"/>
                  <a:sym typeface="Oswald"/>
                </a:rPr>
                <a:t>RESULTADOS</a:t>
              </a:r>
              <a:endParaRPr/>
            </a:p>
          </p:txBody>
        </p:sp>
        <p:sp>
          <p:nvSpPr>
            <p:cNvPr id="1028" name="Google Shape;1028;g2d54f33f8c9_5_1125"/>
            <p:cNvSpPr txBox="1"/>
            <p:nvPr/>
          </p:nvSpPr>
          <p:spPr>
            <a:xfrm>
              <a:off x="0" y="1651610"/>
              <a:ext cx="7050600" cy="1835700"/>
            </a:xfrm>
            <a:prstGeom prst="rect">
              <a:avLst/>
            </a:prstGeom>
            <a:noFill/>
            <a:ln>
              <a:noFill/>
            </a:ln>
          </p:spPr>
          <p:txBody>
            <a:bodyPr spcFirstLastPara="1" wrap="square" lIns="0" tIns="0" rIns="0" bIns="0" anchor="t" anchorCtr="0">
              <a:spAutoFit/>
            </a:bodyPr>
            <a:lstStyle/>
            <a:p>
              <a:pPr marL="0" lvl="0" indent="0" algn="l" rtl="0">
                <a:lnSpc>
                  <a:spcPct val="145050"/>
                </a:lnSpc>
                <a:spcBef>
                  <a:spcPts val="0"/>
                </a:spcBef>
                <a:spcAft>
                  <a:spcPts val="0"/>
                </a:spcAft>
                <a:buSzPts val="1100"/>
                <a:buNone/>
              </a:pPr>
              <a:r>
                <a:rPr lang="en-US" sz="2293">
                  <a:solidFill>
                    <a:srgbClr val="FFFDFD"/>
                  </a:solidFill>
                </a:rPr>
                <a:t>Lugares</a:t>
              </a:r>
              <a:endParaRPr sz="2293">
                <a:solidFill>
                  <a:srgbClr val="FFFDFD"/>
                </a:solidFill>
              </a:endParaRPr>
            </a:p>
            <a:p>
              <a:pPr marL="0" lvl="0" indent="0" algn="l" rtl="0">
                <a:lnSpc>
                  <a:spcPct val="145050"/>
                </a:lnSpc>
                <a:spcBef>
                  <a:spcPts val="0"/>
                </a:spcBef>
                <a:spcAft>
                  <a:spcPts val="0"/>
                </a:spcAft>
                <a:buSzPts val="1100"/>
                <a:buNone/>
              </a:pPr>
              <a:endParaRPr sz="2293">
                <a:solidFill>
                  <a:srgbClr val="FFFDFD"/>
                </a:solidFill>
              </a:endParaRPr>
            </a:p>
            <a:p>
              <a:pPr marL="0" marR="0" lvl="0" indent="0" algn="l" rtl="0">
                <a:lnSpc>
                  <a:spcPct val="145050"/>
                </a:lnSpc>
                <a:spcBef>
                  <a:spcPts val="0"/>
                </a:spcBef>
                <a:spcAft>
                  <a:spcPts val="0"/>
                </a:spcAft>
                <a:buNone/>
              </a:pPr>
              <a:endParaRPr sz="2293">
                <a:solidFill>
                  <a:srgbClr val="FFFDFD"/>
                </a:solidFill>
              </a:endParaRPr>
            </a:p>
          </p:txBody>
        </p:sp>
        <p:sp>
          <p:nvSpPr>
            <p:cNvPr id="1029" name="Google Shape;1029;g2d54f33f8c9_5_1125"/>
            <p:cNvSpPr txBox="1"/>
            <p:nvPr/>
          </p:nvSpPr>
          <p:spPr>
            <a:xfrm>
              <a:off x="0" y="2947387"/>
              <a:ext cx="7810500" cy="4815300"/>
            </a:xfrm>
            <a:prstGeom prst="rect">
              <a:avLst/>
            </a:prstGeom>
            <a:noFill/>
            <a:ln>
              <a:noFill/>
            </a:ln>
          </p:spPr>
          <p:txBody>
            <a:bodyPr spcFirstLastPara="1" wrap="square" lIns="0" tIns="0" rIns="0" bIns="0" anchor="t" anchorCtr="0">
              <a:spAutoFit/>
            </a:bodyPr>
            <a:lstStyle/>
            <a:p>
              <a:pPr marL="0" lvl="0" indent="0" algn="l" rtl="0">
                <a:lnSpc>
                  <a:spcPct val="130953"/>
                </a:lnSpc>
                <a:spcBef>
                  <a:spcPts val="0"/>
                </a:spcBef>
                <a:spcAft>
                  <a:spcPts val="0"/>
                </a:spcAft>
                <a:buClr>
                  <a:schemeClr val="dk1"/>
                </a:buClr>
                <a:buFont typeface="Arial"/>
                <a:buNone/>
              </a:pPr>
              <a:r>
                <a:rPr lang="en-US" sz="1835">
                  <a:solidFill>
                    <a:srgbClr val="F1F1F1"/>
                  </a:solidFill>
                  <a:latin typeface="Montserrat"/>
                  <a:ea typeface="Montserrat"/>
                  <a:cs typeface="Montserrat"/>
                  <a:sym typeface="Montserrat"/>
                </a:rPr>
                <a:t>Reclutamiento</a:t>
              </a:r>
              <a:endParaRPr sz="1835">
                <a:solidFill>
                  <a:srgbClr val="F1F1F1"/>
                </a:solidFill>
                <a:latin typeface="Montserrat"/>
                <a:ea typeface="Montserrat"/>
                <a:cs typeface="Montserrat"/>
                <a:sym typeface="Montserrat"/>
              </a:endParaRPr>
            </a:p>
            <a:p>
              <a:pPr marL="0" lvl="0" indent="0" algn="l" rtl="0">
                <a:lnSpc>
                  <a:spcPct val="130953"/>
                </a:lnSpc>
                <a:spcBef>
                  <a:spcPts val="0"/>
                </a:spcBef>
                <a:spcAft>
                  <a:spcPts val="0"/>
                </a:spcAft>
                <a:buNone/>
              </a:pPr>
              <a:r>
                <a:rPr lang="en-US" sz="1835">
                  <a:solidFill>
                    <a:srgbClr val="F1F1F1"/>
                  </a:solidFill>
                  <a:latin typeface="Montserrat"/>
                  <a:ea typeface="Montserrat"/>
                  <a:cs typeface="Montserrat"/>
                  <a:sym typeface="Montserrat"/>
                </a:rPr>
                <a:t>Se encontraron </a:t>
              </a:r>
              <a:r>
                <a:rPr lang="en-US" sz="1835" b="1">
                  <a:solidFill>
                    <a:srgbClr val="F7D101"/>
                  </a:solidFill>
                  <a:latin typeface="Montserrat"/>
                  <a:ea typeface="Montserrat"/>
                  <a:cs typeface="Montserrat"/>
                  <a:sym typeface="Montserrat"/>
                </a:rPr>
                <a:t>1447 </a:t>
              </a:r>
              <a:r>
                <a:rPr lang="en-US" sz="1835">
                  <a:solidFill>
                    <a:srgbClr val="F1F1F1"/>
                  </a:solidFill>
                  <a:latin typeface="Montserrat"/>
                  <a:ea typeface="Montserrat"/>
                  <a:cs typeface="Montserrat"/>
                  <a:sym typeface="Montserrat"/>
                </a:rPr>
                <a:t>lugares con su respectivo contexto, </a:t>
              </a:r>
              <a:r>
                <a:rPr lang="en-US" sz="1835" b="1">
                  <a:solidFill>
                    <a:srgbClr val="F7D101"/>
                  </a:solidFill>
                  <a:latin typeface="Montserrat"/>
                  <a:ea typeface="Montserrat"/>
                  <a:cs typeface="Montserrat"/>
                  <a:sym typeface="Montserrat"/>
                </a:rPr>
                <a:t>1036 </a:t>
              </a:r>
              <a:r>
                <a:rPr lang="en-US" sz="1835">
                  <a:solidFill>
                    <a:srgbClr val="F1F1F1"/>
                  </a:solidFill>
                  <a:latin typeface="Montserrat"/>
                  <a:ea typeface="Montserrat"/>
                  <a:cs typeface="Montserrat"/>
                  <a:sym typeface="Montserrat"/>
                </a:rPr>
                <a:t>fechas asociadas a esos lugares. Así como una caracterización detallada de esos lugares con </a:t>
              </a:r>
              <a:r>
                <a:rPr lang="en-US" sz="1835" b="1">
                  <a:solidFill>
                    <a:srgbClr val="F7D101"/>
                  </a:solidFill>
                  <a:latin typeface="Montserrat"/>
                  <a:ea typeface="Montserrat"/>
                  <a:cs typeface="Montserrat"/>
                  <a:sym typeface="Montserrat"/>
                </a:rPr>
                <a:t>977 </a:t>
              </a:r>
              <a:r>
                <a:rPr lang="en-US" sz="1835">
                  <a:solidFill>
                    <a:srgbClr val="F1F1F1"/>
                  </a:solidFill>
                  <a:latin typeface="Montserrat"/>
                  <a:ea typeface="Montserrat"/>
                  <a:cs typeface="Montserrat"/>
                  <a:sym typeface="Montserrat"/>
                </a:rPr>
                <a:t>municipios, </a:t>
              </a:r>
              <a:r>
                <a:rPr lang="en-US" sz="1835" b="1">
                  <a:solidFill>
                    <a:srgbClr val="F7D101"/>
                  </a:solidFill>
                  <a:latin typeface="Montserrat"/>
                  <a:ea typeface="Montserrat"/>
                  <a:cs typeface="Montserrat"/>
                  <a:sym typeface="Montserrat"/>
                </a:rPr>
                <a:t>945 </a:t>
              </a:r>
              <a:r>
                <a:rPr lang="en-US" sz="1835">
                  <a:solidFill>
                    <a:srgbClr val="F1F1F1"/>
                  </a:solidFill>
                  <a:latin typeface="Montserrat"/>
                  <a:ea typeface="Montserrat"/>
                  <a:cs typeface="Montserrat"/>
                  <a:sym typeface="Montserrat"/>
                </a:rPr>
                <a:t>departamentos, </a:t>
              </a:r>
              <a:r>
                <a:rPr lang="en-US" sz="1835" b="1">
                  <a:solidFill>
                    <a:srgbClr val="F7D101"/>
                  </a:solidFill>
                  <a:latin typeface="Montserrat"/>
                  <a:ea typeface="Montserrat"/>
                  <a:cs typeface="Montserrat"/>
                  <a:sym typeface="Montserrat"/>
                </a:rPr>
                <a:t>374 </a:t>
              </a:r>
              <a:r>
                <a:rPr lang="en-US" sz="1835">
                  <a:solidFill>
                    <a:srgbClr val="F1F1F1"/>
                  </a:solidFill>
                  <a:latin typeface="Montserrat"/>
                  <a:ea typeface="Montserrat"/>
                  <a:cs typeface="Montserrat"/>
                  <a:sym typeface="Montserrat"/>
                </a:rPr>
                <a:t>informaciones viales, </a:t>
              </a:r>
              <a:r>
                <a:rPr lang="en-US" sz="1835" b="1">
                  <a:solidFill>
                    <a:srgbClr val="F7D101"/>
                  </a:solidFill>
                  <a:latin typeface="Montserrat"/>
                  <a:ea typeface="Montserrat"/>
                  <a:cs typeface="Montserrat"/>
                  <a:sym typeface="Montserrat"/>
                </a:rPr>
                <a:t>242 </a:t>
              </a:r>
              <a:r>
                <a:rPr lang="en-US" sz="1835">
                  <a:solidFill>
                    <a:srgbClr val="F1F1F1"/>
                  </a:solidFill>
                  <a:latin typeface="Montserrat"/>
                  <a:ea typeface="Montserrat"/>
                  <a:cs typeface="Montserrat"/>
                  <a:sym typeface="Montserrat"/>
                </a:rPr>
                <a:t>centros poblados, </a:t>
              </a:r>
              <a:r>
                <a:rPr lang="en-US" sz="1835" b="1">
                  <a:solidFill>
                    <a:srgbClr val="F7D101"/>
                  </a:solidFill>
                  <a:latin typeface="Montserrat"/>
                  <a:ea typeface="Montserrat"/>
                  <a:cs typeface="Montserrat"/>
                  <a:sym typeface="Montserrat"/>
                </a:rPr>
                <a:t>69 </a:t>
              </a:r>
              <a:r>
                <a:rPr lang="en-US" sz="1835">
                  <a:solidFill>
                    <a:srgbClr val="F1F1F1"/>
                  </a:solidFill>
                  <a:latin typeface="Montserrat"/>
                  <a:ea typeface="Montserrat"/>
                  <a:cs typeface="Montserrat"/>
                  <a:sym typeface="Montserrat"/>
                </a:rPr>
                <a:t>informaciones hidrográficas, </a:t>
              </a:r>
              <a:r>
                <a:rPr lang="en-US" sz="1835" b="1">
                  <a:solidFill>
                    <a:srgbClr val="F7D101"/>
                  </a:solidFill>
                  <a:latin typeface="Montserrat"/>
                  <a:ea typeface="Montserrat"/>
                  <a:cs typeface="Montserrat"/>
                  <a:sym typeface="Montserrat"/>
                </a:rPr>
                <a:t>46 </a:t>
              </a:r>
              <a:r>
                <a:rPr lang="en-US" sz="1835">
                  <a:solidFill>
                    <a:srgbClr val="F1F1F1"/>
                  </a:solidFill>
                  <a:latin typeface="Montserrat"/>
                  <a:ea typeface="Montserrat"/>
                  <a:cs typeface="Montserrat"/>
                  <a:sym typeface="Montserrat"/>
                </a:rPr>
                <a:t>veredas, </a:t>
              </a:r>
              <a:r>
                <a:rPr lang="en-US" sz="1835" b="1">
                  <a:solidFill>
                    <a:srgbClr val="F7D101"/>
                  </a:solidFill>
                  <a:latin typeface="Montserrat"/>
                  <a:ea typeface="Montserrat"/>
                  <a:cs typeface="Montserrat"/>
                  <a:sym typeface="Montserrat"/>
                </a:rPr>
                <a:t>4 </a:t>
              </a:r>
              <a:r>
                <a:rPr lang="en-US" sz="1835">
                  <a:solidFill>
                    <a:srgbClr val="F1F1F1"/>
                  </a:solidFill>
                  <a:latin typeface="Montserrat"/>
                  <a:ea typeface="Montserrat"/>
                  <a:cs typeface="Montserrat"/>
                  <a:sym typeface="Montserrat"/>
                </a:rPr>
                <a:t>parques nacionales, </a:t>
              </a:r>
              <a:r>
                <a:rPr lang="en-US" sz="1835" b="1">
                  <a:solidFill>
                    <a:srgbClr val="F7D101"/>
                  </a:solidFill>
                  <a:latin typeface="Montserrat"/>
                  <a:ea typeface="Montserrat"/>
                  <a:cs typeface="Montserrat"/>
                  <a:sym typeface="Montserrat"/>
                </a:rPr>
                <a:t>2 </a:t>
              </a:r>
              <a:r>
                <a:rPr lang="en-US" sz="1835">
                  <a:solidFill>
                    <a:srgbClr val="F1F1F1"/>
                  </a:solidFill>
                  <a:latin typeface="Montserrat"/>
                  <a:ea typeface="Montserrat"/>
                  <a:cs typeface="Montserrat"/>
                  <a:sym typeface="Montserrat"/>
                </a:rPr>
                <a:t>comunidades afro y </a:t>
              </a:r>
              <a:r>
                <a:rPr lang="en-US" sz="1835" b="1">
                  <a:solidFill>
                    <a:srgbClr val="F7D101"/>
                  </a:solidFill>
                  <a:latin typeface="Montserrat"/>
                  <a:ea typeface="Montserrat"/>
                  <a:cs typeface="Montserrat"/>
                  <a:sym typeface="Montserrat"/>
                </a:rPr>
                <a:t>1 </a:t>
              </a:r>
              <a:r>
                <a:rPr lang="en-US" sz="1835">
                  <a:solidFill>
                    <a:srgbClr val="F1F1F1"/>
                  </a:solidFill>
                  <a:latin typeface="Montserrat"/>
                  <a:ea typeface="Montserrat"/>
                  <a:cs typeface="Montserrat"/>
                  <a:sym typeface="Montserrat"/>
                </a:rPr>
                <a:t>resguardo indígena..</a:t>
              </a:r>
              <a:endParaRPr sz="1835">
                <a:solidFill>
                  <a:srgbClr val="F1F1F1"/>
                </a:solidFill>
                <a:latin typeface="Montserrat"/>
                <a:ea typeface="Montserrat"/>
                <a:cs typeface="Montserrat"/>
                <a:sym typeface="Montserrat"/>
              </a:endParaRPr>
            </a:p>
            <a:p>
              <a:pPr marL="0" marR="0" lvl="0" indent="0" algn="l" rtl="0">
                <a:lnSpc>
                  <a:spcPct val="130953"/>
                </a:lnSpc>
                <a:spcBef>
                  <a:spcPts val="0"/>
                </a:spcBef>
                <a:spcAft>
                  <a:spcPts val="0"/>
                </a:spcAft>
                <a:buNone/>
              </a:pPr>
              <a:endParaRPr sz="1835">
                <a:solidFill>
                  <a:srgbClr val="F1F1F1"/>
                </a:solidFill>
                <a:latin typeface="Montserrat"/>
                <a:ea typeface="Montserrat"/>
                <a:cs typeface="Montserrat"/>
                <a:sym typeface="Montserrat"/>
              </a:endParaRPr>
            </a:p>
          </p:txBody>
        </p:sp>
      </p:grpSp>
      <p:pic>
        <p:nvPicPr>
          <p:cNvPr id="1033" name="Google Shape;1033;g2d54f33f8c9_5_1125"/>
          <p:cNvPicPr preferRelativeResize="0"/>
          <p:nvPr/>
        </p:nvPicPr>
        <p:blipFill>
          <a:blip r:embed="rId3">
            <a:alphaModFix/>
          </a:blip>
          <a:stretch>
            <a:fillRect/>
          </a:stretch>
        </p:blipFill>
        <p:spPr>
          <a:xfrm>
            <a:off x="7085825" y="3506458"/>
            <a:ext cx="11132775" cy="3813067"/>
          </a:xfrm>
          <a:prstGeom prst="rect">
            <a:avLst/>
          </a:prstGeom>
          <a:noFill/>
          <a:ln>
            <a:noFill/>
          </a:ln>
        </p:spPr>
      </p:pic>
      <p:pic>
        <p:nvPicPr>
          <p:cNvPr id="13" name="Picture 2" descr="Mercadolibre Logo - PNG y Vector">
            <a:extLst>
              <a:ext uri="{FF2B5EF4-FFF2-40B4-BE49-F238E27FC236}">
                <a16:creationId xmlns:a16="http://schemas.microsoft.com/office/drawing/2014/main" id="{8524E243-BE83-4DC8-BBCC-8E09C892C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37"/>
        <p:cNvGrpSpPr/>
        <p:nvPr/>
      </p:nvGrpSpPr>
      <p:grpSpPr>
        <a:xfrm>
          <a:off x="0" y="0"/>
          <a:ext cx="0" cy="0"/>
          <a:chOff x="0" y="0"/>
          <a:chExt cx="0" cy="0"/>
        </a:xfrm>
      </p:grpSpPr>
      <p:cxnSp>
        <p:nvCxnSpPr>
          <p:cNvPr id="1038" name="Google Shape;1038;g2d54f33f8c9_5_238"/>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1039" name="Google Shape;1039;g2d54f33f8c9_5_238"/>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1040" name="Google Shape;1040;g2d54f33f8c9_5_238"/>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1041" name="Google Shape;1041;g2d54f33f8c9_5_238"/>
          <p:cNvSpPr txBox="1"/>
          <p:nvPr/>
        </p:nvSpPr>
        <p:spPr>
          <a:xfrm>
            <a:off x="2654677" y="5487650"/>
            <a:ext cx="9539700" cy="2883000"/>
          </a:xfrm>
          <a:prstGeom prst="rect">
            <a:avLst/>
          </a:prstGeom>
          <a:noFill/>
          <a:ln>
            <a:noFill/>
          </a:ln>
        </p:spPr>
        <p:txBody>
          <a:bodyPr spcFirstLastPara="1" wrap="square" lIns="0" tIns="0" rIns="0" bIns="0" anchor="t" anchorCtr="0">
            <a:spAutoFit/>
          </a:bodyPr>
          <a:lstStyle/>
          <a:p>
            <a:pPr marL="0" lvl="0" indent="0" algn="l" rtl="0">
              <a:lnSpc>
                <a:spcPct val="131008"/>
              </a:lnSpc>
              <a:spcBef>
                <a:spcPts val="0"/>
              </a:spcBef>
              <a:spcAft>
                <a:spcPts val="0"/>
              </a:spcAft>
              <a:buSzPts val="1100"/>
              <a:buNone/>
            </a:pPr>
            <a:r>
              <a:rPr lang="en-US" sz="3799">
                <a:latin typeface="Montserrat"/>
                <a:ea typeface="Montserrat"/>
                <a:cs typeface="Montserrat"/>
                <a:sym typeface="Montserrat"/>
              </a:rPr>
              <a:t>Relacionador de Noticias Criminales</a:t>
            </a: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lvl="0" indent="0" algn="l" rtl="0">
              <a:lnSpc>
                <a:spcPct val="131008"/>
              </a:lnSpc>
              <a:spcBef>
                <a:spcPts val="0"/>
              </a:spcBef>
              <a:spcAft>
                <a:spcPts val="0"/>
              </a:spcAft>
              <a:buClr>
                <a:schemeClr val="dk1"/>
              </a:buClr>
              <a:buSzPts val="1100"/>
              <a:buFont typeface="Arial"/>
              <a:buNone/>
            </a:pPr>
            <a:endParaRPr sz="3799">
              <a:latin typeface="Montserrat"/>
              <a:ea typeface="Montserrat"/>
              <a:cs typeface="Montserrat"/>
              <a:sym typeface="Montserrat"/>
            </a:endParaRPr>
          </a:p>
          <a:p>
            <a:pPr marL="0" marR="0" lvl="0" indent="0" algn="l" rtl="0">
              <a:lnSpc>
                <a:spcPct val="131008"/>
              </a:lnSpc>
              <a:spcBef>
                <a:spcPts val="0"/>
              </a:spcBef>
              <a:spcAft>
                <a:spcPts val="0"/>
              </a:spcAft>
              <a:buNone/>
            </a:pPr>
            <a:endParaRPr sz="3799">
              <a:latin typeface="Montserrat"/>
              <a:ea typeface="Montserrat"/>
              <a:cs typeface="Montserrat"/>
              <a:sym typeface="Montserrat"/>
            </a:endParaRPr>
          </a:p>
        </p:txBody>
      </p:sp>
      <p:sp>
        <p:nvSpPr>
          <p:cNvPr id="1042" name="Google Shape;1042;g2d54f33f8c9_5_238"/>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1043" name="Google Shape;1043;g2d54f33f8c9_5_238"/>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sp>
        <p:nvSpPr>
          <p:cNvPr id="1047" name="Google Shape;1047;g2d54f33f8c9_5_238"/>
          <p:cNvSpPr txBox="1"/>
          <p:nvPr/>
        </p:nvSpPr>
        <p:spPr>
          <a:xfrm>
            <a:off x="9713800" y="6604375"/>
            <a:ext cx="8062500" cy="1535400"/>
          </a:xfrm>
          <a:prstGeom prst="rect">
            <a:avLst/>
          </a:prstGeom>
          <a:noFill/>
          <a:ln>
            <a:noFill/>
          </a:ln>
        </p:spPr>
        <p:txBody>
          <a:bodyPr spcFirstLastPara="1" wrap="square" lIns="91425" tIns="91425" rIns="91425" bIns="91425" anchor="t" anchorCtr="0">
            <a:spAutoFit/>
          </a:bodyPr>
          <a:lstStyle/>
          <a:p>
            <a:pPr marL="0" lvl="0" indent="0" algn="l" rtl="0">
              <a:lnSpc>
                <a:spcPct val="131008"/>
              </a:lnSpc>
              <a:spcBef>
                <a:spcPts val="0"/>
              </a:spcBef>
              <a:spcAft>
                <a:spcPts val="0"/>
              </a:spcAft>
              <a:buNone/>
            </a:pPr>
            <a:r>
              <a:rPr lang="en-US" sz="3799">
                <a:solidFill>
                  <a:schemeClr val="dk1"/>
                </a:solidFill>
                <a:latin typeface="Montserrat"/>
                <a:ea typeface="Montserrat"/>
                <a:cs typeface="Montserrat"/>
                <a:sym typeface="Montserrat"/>
              </a:rPr>
              <a:t>  Redes de Tráfico de Migrantes y Reclutamiento Ilícito</a:t>
            </a:r>
            <a:endParaRPr/>
          </a:p>
        </p:txBody>
      </p:sp>
      <p:pic>
        <p:nvPicPr>
          <p:cNvPr id="12" name="Picture 2" descr="Mercadolibre Logo - PNG y Vector">
            <a:extLst>
              <a:ext uri="{FF2B5EF4-FFF2-40B4-BE49-F238E27FC236}">
                <a16:creationId xmlns:a16="http://schemas.microsoft.com/office/drawing/2014/main" id="{A236AC36-B6D8-4DFA-8CE3-45DC09473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099"/>
        <p:cNvGrpSpPr/>
        <p:nvPr/>
      </p:nvGrpSpPr>
      <p:grpSpPr>
        <a:xfrm>
          <a:off x="0" y="0"/>
          <a:ext cx="0" cy="0"/>
          <a:chOff x="0" y="0"/>
          <a:chExt cx="0" cy="0"/>
        </a:xfrm>
      </p:grpSpPr>
      <p:grpSp>
        <p:nvGrpSpPr>
          <p:cNvPr id="1100" name="Google Shape;1100;p13"/>
          <p:cNvGrpSpPr/>
          <p:nvPr/>
        </p:nvGrpSpPr>
        <p:grpSpPr>
          <a:xfrm>
            <a:off x="0" y="-253157"/>
            <a:ext cx="18288000" cy="3532441"/>
            <a:chOff x="0" y="-66675"/>
            <a:chExt cx="4816593" cy="930355"/>
          </a:xfrm>
        </p:grpSpPr>
        <p:sp>
          <p:nvSpPr>
            <p:cNvPr id="1101" name="Google Shape;1101;p13"/>
            <p:cNvSpPr/>
            <p:nvPr/>
          </p:nvSpPr>
          <p:spPr>
            <a:xfrm>
              <a:off x="0" y="0"/>
              <a:ext cx="4816592" cy="863680"/>
            </a:xfrm>
            <a:custGeom>
              <a:avLst/>
              <a:gdLst/>
              <a:ahLst/>
              <a:cxnLst/>
              <a:rect l="l" t="t" r="r" b="b"/>
              <a:pathLst>
                <a:path w="4816592" h="863680" extrusionOk="0">
                  <a:moveTo>
                    <a:pt x="0" y="0"/>
                  </a:moveTo>
                  <a:lnTo>
                    <a:pt x="4816592" y="0"/>
                  </a:lnTo>
                  <a:lnTo>
                    <a:pt x="4816592" y="863680"/>
                  </a:lnTo>
                  <a:lnTo>
                    <a:pt x="0" y="863680"/>
                  </a:lnTo>
                  <a:close/>
                </a:path>
              </a:pathLst>
            </a:custGeom>
            <a:solidFill>
              <a:srgbClr val="000000"/>
            </a:solidFill>
            <a:ln>
              <a:noFill/>
            </a:ln>
          </p:spPr>
        </p:sp>
        <p:sp>
          <p:nvSpPr>
            <p:cNvPr id="1102" name="Google Shape;1102;p13"/>
            <p:cNvSpPr txBox="1"/>
            <p:nvPr/>
          </p:nvSpPr>
          <p:spPr>
            <a:xfrm>
              <a:off x="0" y="-66675"/>
              <a:ext cx="4816593" cy="930355"/>
            </a:xfrm>
            <a:prstGeom prst="rect">
              <a:avLst/>
            </a:prstGeom>
            <a:solidFill>
              <a:srgbClr val="00529E"/>
            </a:solid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03" name="Google Shape;1103;p13"/>
          <p:cNvCxnSpPr/>
          <p:nvPr/>
        </p:nvCxnSpPr>
        <p:spPr>
          <a:xfrm rot="-5389766">
            <a:off x="-688579" y="7007717"/>
            <a:ext cx="7007747" cy="0"/>
          </a:xfrm>
          <a:prstGeom prst="straightConnector1">
            <a:avLst/>
          </a:prstGeom>
          <a:noFill/>
          <a:ln w="9525" cap="flat" cmpd="sng">
            <a:solidFill>
              <a:srgbClr val="222FE6"/>
            </a:solidFill>
            <a:prstDash val="solid"/>
            <a:round/>
            <a:headEnd type="none" w="sm" len="sm"/>
            <a:tailEnd type="none" w="sm" len="sm"/>
          </a:ln>
        </p:spPr>
      </p:cxnSp>
      <p:cxnSp>
        <p:nvCxnSpPr>
          <p:cNvPr id="1105" name="Google Shape;1105;p13"/>
          <p:cNvCxnSpPr/>
          <p:nvPr/>
        </p:nvCxnSpPr>
        <p:spPr>
          <a:xfrm rot="-5405561">
            <a:off x="10465942" y="6783150"/>
            <a:ext cx="7007740" cy="0"/>
          </a:xfrm>
          <a:prstGeom prst="straightConnector1">
            <a:avLst/>
          </a:prstGeom>
          <a:noFill/>
          <a:ln w="9525" cap="flat" cmpd="sng">
            <a:solidFill>
              <a:srgbClr val="222FE6"/>
            </a:solidFill>
            <a:prstDash val="solid"/>
            <a:round/>
            <a:headEnd type="none" w="sm" len="sm"/>
            <a:tailEnd type="none" w="sm" len="sm"/>
          </a:ln>
        </p:spPr>
      </p:cxnSp>
      <p:sp>
        <p:nvSpPr>
          <p:cNvPr id="1110" name="Google Shape;1110;p13"/>
          <p:cNvSpPr txBox="1"/>
          <p:nvPr/>
        </p:nvSpPr>
        <p:spPr>
          <a:xfrm>
            <a:off x="663657" y="688216"/>
            <a:ext cx="13888969"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ES" sz="8000" b="0" i="0" u="none" strike="noStrike" cap="none" dirty="0">
                <a:solidFill>
                  <a:srgbClr val="FFFDFD"/>
                </a:solidFill>
                <a:latin typeface="Oswald"/>
                <a:ea typeface="Oswald"/>
                <a:cs typeface="Oswald"/>
                <a:sym typeface="Oswald"/>
              </a:rPr>
              <a:t>Construcción de Redes Complejas</a:t>
            </a:r>
            <a:endParaRPr lang="en-US" dirty="0"/>
          </a:p>
        </p:txBody>
      </p:sp>
      <p:sp>
        <p:nvSpPr>
          <p:cNvPr id="1111" name="Google Shape;1111;p13"/>
          <p:cNvSpPr txBox="1"/>
          <p:nvPr/>
        </p:nvSpPr>
        <p:spPr>
          <a:xfrm>
            <a:off x="749567" y="2062482"/>
            <a:ext cx="14329669" cy="1204945"/>
          </a:xfrm>
          <a:prstGeom prst="rect">
            <a:avLst/>
          </a:prstGeom>
          <a:noFill/>
          <a:ln>
            <a:noFill/>
          </a:ln>
        </p:spPr>
        <p:txBody>
          <a:bodyPr spcFirstLastPara="1" wrap="square" lIns="0" tIns="0" rIns="0" bIns="0" anchor="t" anchorCtr="0">
            <a:spAutoFit/>
          </a:bodyPr>
          <a:lstStyle/>
          <a:p>
            <a:pPr>
              <a:lnSpc>
                <a:spcPct val="145018"/>
              </a:lnSpc>
            </a:pPr>
            <a:r>
              <a:rPr lang="es-ES" sz="2000" dirty="0">
                <a:solidFill>
                  <a:srgbClr val="FFFDFD"/>
                </a:solidFill>
              </a:rPr>
              <a:t>I</a:t>
            </a:r>
            <a:r>
              <a:rPr lang="es-ES" sz="2000" b="0" i="0" u="none" strike="noStrike" cap="none" dirty="0">
                <a:solidFill>
                  <a:srgbClr val="FFFDFD"/>
                </a:solidFill>
                <a:latin typeface="Arial"/>
                <a:ea typeface="Arial"/>
                <a:cs typeface="Arial"/>
                <a:sym typeface="Arial"/>
              </a:rPr>
              <a:t>ntegración de los proyectos TRAILS entre las direcciones de Apoyo a la Investigación y Análisis contra la Criminalidad Organizada y de Políticas Públicas</a:t>
            </a:r>
            <a:endParaRPr lang="es-ES" sz="2000" dirty="0"/>
          </a:p>
          <a:p>
            <a:pPr marL="0" marR="0" lvl="0" indent="0" algn="l" rtl="0">
              <a:lnSpc>
                <a:spcPct val="145018"/>
              </a:lnSpc>
              <a:spcBef>
                <a:spcPts val="0"/>
              </a:spcBef>
              <a:spcAft>
                <a:spcPts val="0"/>
              </a:spcAft>
              <a:buNone/>
            </a:pPr>
            <a:endParaRPr lang="es-ES" dirty="0"/>
          </a:p>
        </p:txBody>
      </p:sp>
      <p:sp>
        <p:nvSpPr>
          <p:cNvPr id="1113" name="Google Shape;1113;p13"/>
          <p:cNvSpPr txBox="1"/>
          <p:nvPr/>
        </p:nvSpPr>
        <p:spPr>
          <a:xfrm>
            <a:off x="321378" y="4768484"/>
            <a:ext cx="2245344" cy="5766194"/>
          </a:xfrm>
          <a:prstGeom prst="rect">
            <a:avLst/>
          </a:prstGeom>
          <a:noFill/>
          <a:ln>
            <a:noFill/>
          </a:ln>
        </p:spPr>
        <p:txBody>
          <a:bodyPr spcFirstLastPara="1" wrap="square" lIns="0" tIns="0" rIns="0" bIns="0" anchor="t" anchorCtr="0">
            <a:spAutoFit/>
          </a:bodyPr>
          <a:lstStyle/>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El análisis de redes permite estudiar interacciones y estructuras clave. Se emplea la biblioteca NetworkX en Python para el análisis de datos de trafico ilícito de migrantes y reclutamiento de menores.</a:t>
            </a:r>
          </a:p>
          <a:p>
            <a:pPr marL="0" marR="0" lvl="0" indent="0" algn="l" rtl="0">
              <a:lnSpc>
                <a:spcPct val="131034"/>
              </a:lnSpc>
              <a:spcBef>
                <a:spcPts val="0"/>
              </a:spcBef>
              <a:spcAft>
                <a:spcPts val="0"/>
              </a:spcAft>
              <a:buNone/>
            </a:pPr>
            <a:endParaRPr lang="en-US" dirty="0"/>
          </a:p>
        </p:txBody>
      </p:sp>
      <p:sp>
        <p:nvSpPr>
          <p:cNvPr id="1114" name="Google Shape;1114;p13"/>
          <p:cNvSpPr txBox="1"/>
          <p:nvPr/>
        </p:nvSpPr>
        <p:spPr>
          <a:xfrm>
            <a:off x="358704" y="3684841"/>
            <a:ext cx="3018594" cy="952056"/>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b="0" i="0" u="none" strike="noStrike" cap="none" dirty="0" err="1">
                <a:solidFill>
                  <a:srgbClr val="000000"/>
                </a:solidFill>
                <a:latin typeface="Oswald"/>
                <a:ea typeface="Oswald"/>
                <a:cs typeface="Oswald"/>
                <a:sym typeface="Oswald"/>
              </a:rPr>
              <a:t>Análisis</a:t>
            </a:r>
            <a:r>
              <a:rPr lang="en-US" sz="2690" b="0" i="0" u="none" strike="noStrike" cap="none" dirty="0">
                <a:solidFill>
                  <a:srgbClr val="000000"/>
                </a:solidFill>
                <a:latin typeface="Oswald"/>
                <a:ea typeface="Oswald"/>
                <a:cs typeface="Oswald"/>
                <a:sym typeface="Oswald"/>
              </a:rPr>
              <a:t> de Redes </a:t>
            </a:r>
            <a:r>
              <a:rPr lang="en-US" sz="2690" b="0" i="0" u="none" strike="noStrike" cap="none" dirty="0" err="1">
                <a:solidFill>
                  <a:srgbClr val="000000"/>
                </a:solidFill>
                <a:latin typeface="Oswald"/>
                <a:ea typeface="Oswald"/>
                <a:cs typeface="Oswald"/>
                <a:sym typeface="Oswald"/>
              </a:rPr>
              <a:t>Complejas</a:t>
            </a:r>
            <a:endParaRPr lang="en-US" dirty="0"/>
          </a:p>
        </p:txBody>
      </p:sp>
      <p:sp>
        <p:nvSpPr>
          <p:cNvPr id="1116" name="Google Shape;1116;p13"/>
          <p:cNvSpPr txBox="1"/>
          <p:nvPr/>
        </p:nvSpPr>
        <p:spPr>
          <a:xfrm>
            <a:off x="3173805" y="4376566"/>
            <a:ext cx="10442260" cy="6549613"/>
          </a:xfrm>
          <a:prstGeom prst="rect">
            <a:avLst/>
          </a:prstGeom>
          <a:noFill/>
          <a:ln>
            <a:noFill/>
          </a:ln>
        </p:spPr>
        <p:txBody>
          <a:bodyPr spcFirstLastPara="1" wrap="square" lIns="0" tIns="0" rIns="0" bIns="0" anchor="t" anchorCtr="0">
            <a:spAutoFit/>
          </a:bodyPr>
          <a:lstStyle/>
          <a:p>
            <a:pPr marL="457200" marR="0" lvl="0" indent="-457200" algn="l" rtl="0">
              <a:lnSpc>
                <a:spcPct val="131034"/>
              </a:lnSpc>
              <a:spcBef>
                <a:spcPts val="0"/>
              </a:spcBef>
              <a:spcAft>
                <a:spcPts val="0"/>
              </a:spcAft>
              <a:buAutoNum type="arabicPeriod"/>
            </a:pPr>
            <a:r>
              <a:rPr lang="es-ES" sz="1943" b="0" i="0" u="none" strike="noStrike" cap="none" dirty="0">
                <a:solidFill>
                  <a:srgbClr val="000000"/>
                </a:solidFill>
                <a:latin typeface="Montserrat"/>
                <a:ea typeface="Montserrat"/>
                <a:cs typeface="Montserrat"/>
                <a:sym typeface="Montserrat"/>
              </a:rPr>
              <a:t>Lectura y Preparación de Datos: Filtrado de filas sin identificadores.</a:t>
            </a:r>
          </a:p>
          <a:p>
            <a:pPr marL="457200" marR="0" lvl="0" indent="-457200" algn="l" rtl="0">
              <a:lnSpc>
                <a:spcPct val="131034"/>
              </a:lnSpc>
              <a:spcBef>
                <a:spcPts val="0"/>
              </a:spcBef>
              <a:spcAft>
                <a:spcPts val="0"/>
              </a:spcAft>
              <a:buAutoNum type="arabicPeriod"/>
            </a:pPr>
            <a:r>
              <a:rPr lang="es-ES" sz="1943" b="0" i="0" u="none" strike="noStrike" cap="none" dirty="0">
                <a:solidFill>
                  <a:srgbClr val="000000"/>
                </a:solidFill>
                <a:latin typeface="Montserrat"/>
                <a:ea typeface="Montserrat"/>
                <a:cs typeface="Montserrat"/>
                <a:sym typeface="Montserrat"/>
              </a:rPr>
              <a:t>Generación de Redes:</a:t>
            </a:r>
          </a:p>
          <a:p>
            <a:pPr marR="0" lvl="0" algn="l" rtl="0">
              <a:lnSpc>
                <a:spcPct val="131034"/>
              </a:lnSpc>
              <a:spcBef>
                <a:spcPts val="0"/>
              </a:spcBef>
              <a:spcAft>
                <a:spcPts val="0"/>
              </a:spcAft>
            </a:pPr>
            <a:endParaRPr lang="es-ES" sz="1943" b="0" i="0" u="none" strike="noStrike" cap="none" dirty="0">
              <a:solidFill>
                <a:srgbClr val="000000"/>
              </a:solidFill>
              <a:latin typeface="Montserrat"/>
              <a:ea typeface="Montserrat"/>
              <a:cs typeface="Montserrat"/>
              <a:sym typeface="Montserrat"/>
            </a:endParaRPr>
          </a:p>
          <a:p>
            <a:pPr marR="0" lvl="0" algn="l" rtl="0">
              <a:lnSpc>
                <a:spcPct val="131034"/>
              </a:lnSpc>
              <a:spcBef>
                <a:spcPts val="0"/>
              </a:spcBef>
              <a:spcAft>
                <a:spcPts val="0"/>
              </a:spcAft>
            </a:pPr>
            <a:r>
              <a:rPr lang="es-ES" sz="1943" b="0" i="0" u="none" strike="noStrike" cap="none" dirty="0">
                <a:solidFill>
                  <a:srgbClr val="000000"/>
                </a:solidFill>
                <a:latin typeface="Montserrat"/>
                <a:ea typeface="Montserrat"/>
                <a:cs typeface="Montserrat"/>
                <a:sym typeface="Montserrat"/>
              </a:rPr>
              <a:t>Redes de Personas</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Red principal de personas: Utiliza identificadores de personas y noticias criminales. Permite visualizar y analizar las conexiones directas entre individuos y sus relaciones con eventos criminales.</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Red secundaria de personas: Usa nombres de personas sin identificaciones y noticias criminales. Ayuda a observar conexiones entre individuos y su vinculación con noticias.</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Red principal de personas y teléfonos: Combina números telefónicos con personas, enfocándose en patrones de comunicación y posibles jerarquías.</a:t>
            </a:r>
          </a:p>
          <a:p>
            <a:pPr marL="0" marR="0" lvl="0" indent="0" algn="l" rtl="0">
              <a:lnSpc>
                <a:spcPct val="131034"/>
              </a:lnSpc>
              <a:spcBef>
                <a:spcPts val="0"/>
              </a:spcBef>
              <a:spcAft>
                <a:spcPts val="0"/>
              </a:spcAft>
              <a:buNone/>
            </a:pPr>
            <a:r>
              <a:rPr lang="es-ES" sz="1943" dirty="0">
                <a:solidFill>
                  <a:srgbClr val="FF0000"/>
                </a:solidFill>
                <a:latin typeface="Montserrat"/>
                <a:ea typeface="Montserrat"/>
                <a:cs typeface="Montserrat"/>
                <a:sym typeface="Montserrat"/>
              </a:rPr>
              <a:t>Valor agregado: Roles y contextos de cada nodo de las redes</a:t>
            </a:r>
            <a:endParaRPr lang="es-ES" sz="1943" b="0" i="0" u="none" strike="noStrike" cap="none" dirty="0">
              <a:solidFill>
                <a:srgbClr val="FF0000"/>
              </a:solidFill>
              <a:latin typeface="Montserrat"/>
              <a:ea typeface="Montserrat"/>
              <a:cs typeface="Montserrat"/>
              <a:sym typeface="Montserrat"/>
            </a:endParaRP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Atributos de los Nodos: Incluyen color, tipo, rol, categoría y grupo armado. </a:t>
            </a:r>
          </a:p>
          <a:p>
            <a:pPr marL="0" marR="0" lvl="0" indent="0" algn="l" rtl="0">
              <a:lnSpc>
                <a:spcPct val="131034"/>
              </a:lnSpc>
              <a:spcBef>
                <a:spcPts val="0"/>
              </a:spcBef>
              <a:spcAft>
                <a:spcPts val="0"/>
              </a:spcAft>
              <a:buNone/>
            </a:pPr>
            <a:endParaRPr lang="es-ES" sz="1943" b="0" i="0" u="none" strike="noStrike" cap="none" dirty="0">
              <a:solidFill>
                <a:srgbClr val="000000"/>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lang="es-ES" sz="1943" b="0" i="0" u="none" strike="noStrike" cap="none" dirty="0">
              <a:solidFill>
                <a:srgbClr val="000000"/>
              </a:solidFill>
              <a:latin typeface="Montserrat"/>
              <a:ea typeface="Montserrat"/>
              <a:cs typeface="Montserrat"/>
              <a:sym typeface="Montserrat"/>
            </a:endParaRPr>
          </a:p>
          <a:p>
            <a:pPr marL="0" marR="0" lvl="0" indent="0" algn="l" rtl="0">
              <a:lnSpc>
                <a:spcPct val="131034"/>
              </a:lnSpc>
              <a:spcBef>
                <a:spcPts val="0"/>
              </a:spcBef>
              <a:spcAft>
                <a:spcPts val="0"/>
              </a:spcAft>
              <a:buNone/>
            </a:pPr>
            <a:endParaRPr lang="en-US" dirty="0"/>
          </a:p>
        </p:txBody>
      </p:sp>
      <p:sp>
        <p:nvSpPr>
          <p:cNvPr id="1117" name="Google Shape;1117;p13"/>
          <p:cNvSpPr txBox="1"/>
          <p:nvPr/>
        </p:nvSpPr>
        <p:spPr>
          <a:xfrm>
            <a:off x="3156587" y="3684841"/>
            <a:ext cx="3492232" cy="476028"/>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n-US" sz="2690" b="0" i="0" u="none" strike="noStrike" cap="none" dirty="0" err="1">
                <a:solidFill>
                  <a:srgbClr val="000000"/>
                </a:solidFill>
                <a:latin typeface="Oswald"/>
                <a:ea typeface="Oswald"/>
                <a:cs typeface="Oswald"/>
                <a:sym typeface="Oswald"/>
              </a:rPr>
              <a:t>Construcción</a:t>
            </a:r>
            <a:r>
              <a:rPr lang="en-US" sz="2690" b="0" i="0" u="none" strike="noStrike" cap="none" dirty="0">
                <a:solidFill>
                  <a:srgbClr val="000000"/>
                </a:solidFill>
                <a:latin typeface="Oswald"/>
                <a:ea typeface="Oswald"/>
                <a:cs typeface="Oswald"/>
                <a:sym typeface="Oswald"/>
              </a:rPr>
              <a:t> de las Redes</a:t>
            </a:r>
            <a:endParaRPr lang="en-US" sz="2800" dirty="0"/>
          </a:p>
        </p:txBody>
      </p:sp>
      <p:sp>
        <p:nvSpPr>
          <p:cNvPr id="1122" name="Google Shape;1122;p13"/>
          <p:cNvSpPr txBox="1"/>
          <p:nvPr/>
        </p:nvSpPr>
        <p:spPr>
          <a:xfrm>
            <a:off x="14357567" y="4768484"/>
            <a:ext cx="3637824" cy="5092228"/>
          </a:xfrm>
          <a:prstGeom prst="rect">
            <a:avLst/>
          </a:prstGeom>
          <a:noFill/>
          <a:ln>
            <a:noFill/>
          </a:ln>
        </p:spPr>
        <p:txBody>
          <a:bodyPr spcFirstLastPara="1" wrap="square" lIns="0" tIns="0" rIns="0" bIns="0" anchor="t" anchorCtr="0">
            <a:spAutoFit/>
          </a:bodyPr>
          <a:lstStyle/>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3. Filtrado de la Red: Eliminación de nodos de grado 1 para simplificar la red.</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4. Subgrafo Filtrado: Creación de subgrafos más condensados para un análisis más enfocado.</a:t>
            </a:r>
          </a:p>
          <a:p>
            <a:pPr marL="0" marR="0" lvl="0" indent="0" algn="l" rtl="0">
              <a:lnSpc>
                <a:spcPct val="131034"/>
              </a:lnSpc>
              <a:spcBef>
                <a:spcPts val="0"/>
              </a:spcBef>
              <a:spcAft>
                <a:spcPts val="0"/>
              </a:spcAft>
              <a:buNone/>
            </a:pPr>
            <a:r>
              <a:rPr lang="es-ES" sz="1943" b="0" i="0" u="none" strike="noStrike" cap="none" dirty="0">
                <a:solidFill>
                  <a:srgbClr val="000000"/>
                </a:solidFill>
                <a:latin typeface="Montserrat"/>
                <a:ea typeface="Montserrat"/>
                <a:cs typeface="Montserrat"/>
                <a:sym typeface="Montserrat"/>
              </a:rPr>
              <a:t>5. Visualización Interactiva: Página HTML con parámetros personalizables y opciones interactivas para facilitar el análisis.</a:t>
            </a:r>
            <a:endParaRPr dirty="0"/>
          </a:p>
        </p:txBody>
      </p:sp>
      <p:sp>
        <p:nvSpPr>
          <p:cNvPr id="1123" name="Google Shape;1123;p13"/>
          <p:cNvSpPr txBox="1"/>
          <p:nvPr/>
        </p:nvSpPr>
        <p:spPr>
          <a:xfrm>
            <a:off x="14357567" y="3701512"/>
            <a:ext cx="3801416" cy="952056"/>
          </a:xfrm>
          <a:prstGeom prst="rect">
            <a:avLst/>
          </a:prstGeom>
          <a:noFill/>
          <a:ln>
            <a:noFill/>
          </a:ln>
        </p:spPr>
        <p:txBody>
          <a:bodyPr spcFirstLastPara="1" wrap="square" lIns="0" tIns="0" rIns="0" bIns="0" anchor="t" anchorCtr="0">
            <a:spAutoFit/>
          </a:bodyPr>
          <a:lstStyle/>
          <a:p>
            <a:pPr marL="0" marR="0" lvl="0" indent="0" algn="l" rtl="0">
              <a:lnSpc>
                <a:spcPct val="115018"/>
              </a:lnSpc>
              <a:spcBef>
                <a:spcPts val="0"/>
              </a:spcBef>
              <a:spcAft>
                <a:spcPts val="0"/>
              </a:spcAft>
              <a:buNone/>
            </a:pPr>
            <a:r>
              <a:rPr lang="es-ES" sz="2690" b="0" i="0" u="none" strike="noStrike" cap="none" dirty="0">
                <a:solidFill>
                  <a:srgbClr val="000000"/>
                </a:solidFill>
                <a:latin typeface="Oswald"/>
                <a:ea typeface="Oswald"/>
                <a:cs typeface="Oswald"/>
                <a:sym typeface="Oswald"/>
              </a:rPr>
              <a:t>Optimización y Visualización de Redes</a:t>
            </a:r>
            <a:endParaRPr lang="en-US" dirty="0"/>
          </a:p>
        </p:txBody>
      </p:sp>
      <p:pic>
        <p:nvPicPr>
          <p:cNvPr id="18" name="Picture 2" descr="Mercadolibre Logo - PNG y Vector">
            <a:extLst>
              <a:ext uri="{FF2B5EF4-FFF2-40B4-BE49-F238E27FC236}">
                <a16:creationId xmlns:a16="http://schemas.microsoft.com/office/drawing/2014/main" id="{AF61EB56-DCA9-47E0-8A2E-89F5FFD87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143"/>
        <p:cNvGrpSpPr/>
        <p:nvPr/>
      </p:nvGrpSpPr>
      <p:grpSpPr>
        <a:xfrm>
          <a:off x="0" y="0"/>
          <a:ext cx="0" cy="0"/>
          <a:chOff x="0" y="0"/>
          <a:chExt cx="0" cy="0"/>
        </a:xfrm>
      </p:grpSpPr>
      <p:sp>
        <p:nvSpPr>
          <p:cNvPr id="1144" name="Google Shape;1144;p15"/>
          <p:cNvSpPr/>
          <p:nvPr/>
        </p:nvSpPr>
        <p:spPr>
          <a:xfrm>
            <a:off x="1028700" y="1756249"/>
            <a:ext cx="3822006" cy="3812451"/>
          </a:xfrm>
          <a:custGeom>
            <a:avLst/>
            <a:gdLst/>
            <a:ahLst/>
            <a:cxnLst/>
            <a:rect l="l" t="t" r="r" b="b"/>
            <a:pathLst>
              <a:path w="3822006" h="3812451" extrusionOk="0">
                <a:moveTo>
                  <a:pt x="0" y="0"/>
                </a:moveTo>
                <a:lnTo>
                  <a:pt x="3822006" y="0"/>
                </a:lnTo>
                <a:lnTo>
                  <a:pt x="3822006" y="3812450"/>
                </a:lnTo>
                <a:lnTo>
                  <a:pt x="0" y="3812450"/>
                </a:lnTo>
                <a:lnTo>
                  <a:pt x="0" y="0"/>
                </a:lnTo>
                <a:close/>
              </a:path>
            </a:pathLst>
          </a:custGeom>
          <a:blipFill rotWithShape="1">
            <a:blip r:embed="rId3">
              <a:alphaModFix/>
            </a:blip>
            <a:stretch>
              <a:fillRect/>
            </a:stretch>
          </a:blipFill>
          <a:ln>
            <a:noFill/>
          </a:ln>
        </p:spPr>
      </p:sp>
      <p:sp>
        <p:nvSpPr>
          <p:cNvPr id="2" name="CuadroTexto 1">
            <a:extLst>
              <a:ext uri="{FF2B5EF4-FFF2-40B4-BE49-F238E27FC236}">
                <a16:creationId xmlns:a16="http://schemas.microsoft.com/office/drawing/2014/main" id="{740AA094-8FBE-4B85-B7F7-2980953EFC3F}"/>
              </a:ext>
            </a:extLst>
          </p:cNvPr>
          <p:cNvSpPr txBox="1"/>
          <p:nvPr/>
        </p:nvSpPr>
        <p:spPr>
          <a:xfrm>
            <a:off x="5838891" y="6574054"/>
            <a:ext cx="7176696" cy="923330"/>
          </a:xfrm>
          <a:prstGeom prst="rect">
            <a:avLst/>
          </a:prstGeom>
          <a:noFill/>
        </p:spPr>
        <p:txBody>
          <a:bodyPr wrap="square" rtlCol="0">
            <a:spAutoFit/>
          </a:bodyPr>
          <a:lstStyle/>
          <a:p>
            <a:r>
              <a:rPr lang="es-CO" sz="5400" dirty="0">
                <a:hlinkClick r:id="rId4" action="ppaction://hlinkfile"/>
              </a:rPr>
              <a:t>Libro FUPAD FGN IA</a:t>
            </a:r>
            <a:endParaRPr lang="es-CO" sz="5400" dirty="0"/>
          </a:p>
        </p:txBody>
      </p:sp>
      <p:pic>
        <p:nvPicPr>
          <p:cNvPr id="7" name="Picture 2" descr="Mercadolibre Logo - PNG y Vector">
            <a:extLst>
              <a:ext uri="{FF2B5EF4-FFF2-40B4-BE49-F238E27FC236}">
                <a16:creationId xmlns:a16="http://schemas.microsoft.com/office/drawing/2014/main" id="{7A77E704-B248-4A96-A4EB-EEECA8C96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6572" y="3852909"/>
            <a:ext cx="7539006" cy="1852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187"/>
        <p:cNvGrpSpPr/>
        <p:nvPr/>
      </p:nvGrpSpPr>
      <p:grpSpPr>
        <a:xfrm>
          <a:off x="0" y="0"/>
          <a:ext cx="0" cy="0"/>
          <a:chOff x="0" y="0"/>
          <a:chExt cx="0" cy="0"/>
        </a:xfrm>
      </p:grpSpPr>
      <p:cxnSp>
        <p:nvCxnSpPr>
          <p:cNvPr id="188" name="Google Shape;188;p5"/>
          <p:cNvCxnSpPr/>
          <p:nvPr/>
        </p:nvCxnSpPr>
        <p:spPr>
          <a:xfrm>
            <a:off x="4940584" y="6465400"/>
            <a:ext cx="13347416" cy="0"/>
          </a:xfrm>
          <a:prstGeom prst="straightConnector1">
            <a:avLst/>
          </a:prstGeom>
          <a:noFill/>
          <a:ln w="28575" cap="flat" cmpd="sng">
            <a:solidFill>
              <a:srgbClr val="000000"/>
            </a:solidFill>
            <a:prstDash val="solid"/>
            <a:round/>
            <a:headEnd type="oval" w="lg" len="lg"/>
            <a:tailEnd type="none" w="sm" len="sm"/>
          </a:ln>
        </p:spPr>
      </p:cxnSp>
      <p:cxnSp>
        <p:nvCxnSpPr>
          <p:cNvPr id="189" name="Google Shape;189;p5"/>
          <p:cNvCxnSpPr/>
          <p:nvPr/>
        </p:nvCxnSpPr>
        <p:spPr>
          <a:xfrm>
            <a:off x="0" y="3285380"/>
            <a:ext cx="13347416" cy="0"/>
          </a:xfrm>
          <a:prstGeom prst="straightConnector1">
            <a:avLst/>
          </a:prstGeom>
          <a:noFill/>
          <a:ln w="28575" cap="flat" cmpd="sng">
            <a:solidFill>
              <a:srgbClr val="000000"/>
            </a:solidFill>
            <a:prstDash val="solid"/>
            <a:round/>
            <a:headEnd type="none" w="sm" len="sm"/>
            <a:tailEnd type="oval" w="lg" len="lg"/>
          </a:ln>
        </p:spPr>
      </p:cxnSp>
      <p:sp>
        <p:nvSpPr>
          <p:cNvPr id="190" name="Google Shape;190;p5"/>
          <p:cNvSpPr txBox="1"/>
          <p:nvPr/>
        </p:nvSpPr>
        <p:spPr>
          <a:xfrm>
            <a:off x="2574170"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Font typeface="Arial"/>
              <a:buNone/>
            </a:pPr>
            <a:r>
              <a:rPr lang="en-US" sz="8000" dirty="0">
                <a:latin typeface="Oswald"/>
                <a:ea typeface="Oswald"/>
                <a:cs typeface="Oswald"/>
                <a:sym typeface="Oswald"/>
              </a:rPr>
              <a:t>METODOLOGÍA</a:t>
            </a:r>
            <a:endParaRPr dirty="0"/>
          </a:p>
        </p:txBody>
      </p:sp>
      <p:sp>
        <p:nvSpPr>
          <p:cNvPr id="191" name="Google Shape;191;p5"/>
          <p:cNvSpPr txBox="1"/>
          <p:nvPr/>
        </p:nvSpPr>
        <p:spPr>
          <a:xfrm>
            <a:off x="2574177" y="5487650"/>
            <a:ext cx="11994000" cy="806375"/>
          </a:xfrm>
          <a:prstGeom prst="rect">
            <a:avLst/>
          </a:prstGeom>
          <a:noFill/>
          <a:ln>
            <a:noFill/>
          </a:ln>
        </p:spPr>
        <p:txBody>
          <a:bodyPr spcFirstLastPara="1" wrap="square" lIns="0" tIns="0" rIns="0" bIns="0" anchor="t" anchorCtr="0">
            <a:spAutoFit/>
          </a:bodyPr>
          <a:lstStyle/>
          <a:p>
            <a:pPr marL="0" lvl="0" indent="0" algn="l" rtl="0">
              <a:lnSpc>
                <a:spcPct val="131000"/>
              </a:lnSpc>
              <a:spcBef>
                <a:spcPts val="0"/>
              </a:spcBef>
              <a:spcAft>
                <a:spcPts val="0"/>
              </a:spcAft>
              <a:buClr>
                <a:schemeClr val="dk1"/>
              </a:buClr>
              <a:buFont typeface="Arial"/>
              <a:buNone/>
            </a:pPr>
            <a:r>
              <a:rPr lang="en-US" sz="4000" dirty="0" err="1">
                <a:solidFill>
                  <a:schemeClr val="dk1"/>
                </a:solidFill>
                <a:latin typeface="Montserrat"/>
                <a:ea typeface="Montserrat"/>
                <a:cs typeface="Montserrat"/>
                <a:sym typeface="Montserrat"/>
              </a:rPr>
              <a:t>Enfoque</a:t>
            </a:r>
            <a:r>
              <a:rPr lang="en-US" sz="4000" dirty="0">
                <a:solidFill>
                  <a:schemeClr val="dk1"/>
                </a:solidFill>
                <a:latin typeface="Montserrat"/>
                <a:ea typeface="Montserrat"/>
                <a:cs typeface="Montserrat"/>
                <a:sym typeface="Montserrat"/>
              </a:rPr>
              <a:t> y </a:t>
            </a:r>
            <a:r>
              <a:rPr lang="en-US" sz="4000" dirty="0" err="1">
                <a:solidFill>
                  <a:schemeClr val="dk1"/>
                </a:solidFill>
                <a:latin typeface="Montserrat"/>
                <a:ea typeface="Montserrat"/>
                <a:cs typeface="Montserrat"/>
                <a:sym typeface="Montserrat"/>
              </a:rPr>
              <a:t>técnicas</a:t>
            </a:r>
            <a:r>
              <a:rPr lang="en-US" sz="4000" dirty="0">
                <a:solidFill>
                  <a:schemeClr val="dk1"/>
                </a:solidFill>
                <a:latin typeface="Montserrat"/>
                <a:ea typeface="Montserrat"/>
                <a:cs typeface="Montserrat"/>
                <a:sym typeface="Montserrat"/>
              </a:rPr>
              <a:t> </a:t>
            </a:r>
            <a:r>
              <a:rPr lang="en-US" sz="4000" dirty="0" err="1">
                <a:solidFill>
                  <a:schemeClr val="dk1"/>
                </a:solidFill>
                <a:latin typeface="Montserrat"/>
                <a:ea typeface="Montserrat"/>
                <a:cs typeface="Montserrat"/>
                <a:sym typeface="Montserrat"/>
              </a:rPr>
              <a:t>utilizadas</a:t>
            </a:r>
            <a:endParaRPr lang="en-US" sz="4000" dirty="0">
              <a:solidFill>
                <a:schemeClr val="dk1"/>
              </a:solidFill>
              <a:latin typeface="Montserrat"/>
              <a:ea typeface="Montserrat"/>
              <a:cs typeface="Montserrat"/>
              <a:sym typeface="Montserrat"/>
            </a:endParaRPr>
          </a:p>
        </p:txBody>
      </p:sp>
      <p:sp>
        <p:nvSpPr>
          <p:cNvPr id="192" name="Google Shape;192;p5"/>
          <p:cNvSpPr txBox="1"/>
          <p:nvPr/>
        </p:nvSpPr>
        <p:spPr>
          <a:xfrm>
            <a:off x="442957" y="3854852"/>
            <a:ext cx="1728747" cy="2388683"/>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2</a:t>
            </a:r>
            <a:endParaRPr/>
          </a:p>
        </p:txBody>
      </p:sp>
      <p:cxnSp>
        <p:nvCxnSpPr>
          <p:cNvPr id="193" name="Google Shape;193;p5"/>
          <p:cNvCxnSpPr/>
          <p:nvPr/>
        </p:nvCxnSpPr>
        <p:spPr>
          <a:xfrm>
            <a:off x="1952130" y="5143500"/>
            <a:ext cx="439149"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5C364B5D-BE2B-43AE-8F7A-330D116B0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200"/>
        <p:cNvGrpSpPr/>
        <p:nvPr/>
      </p:nvGrpSpPr>
      <p:grpSpPr>
        <a:xfrm>
          <a:off x="0" y="0"/>
          <a:ext cx="0" cy="0"/>
          <a:chOff x="0" y="0"/>
          <a:chExt cx="0" cy="0"/>
        </a:xfrm>
      </p:grpSpPr>
      <p:grpSp>
        <p:nvGrpSpPr>
          <p:cNvPr id="201" name="Google Shape;201;g2d54f33f8c9_5_44"/>
          <p:cNvGrpSpPr/>
          <p:nvPr/>
        </p:nvGrpSpPr>
        <p:grpSpPr>
          <a:xfrm>
            <a:off x="0" y="-253158"/>
            <a:ext cx="6906303" cy="10540225"/>
            <a:chOff x="0" y="-66675"/>
            <a:chExt cx="1818932" cy="2776008"/>
          </a:xfrm>
          <a:solidFill>
            <a:srgbClr val="002F6E"/>
          </a:solidFill>
        </p:grpSpPr>
        <p:sp>
          <p:nvSpPr>
            <p:cNvPr id="202" name="Google Shape;202;g2d54f33f8c9_5_44"/>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203" name="Google Shape;203;g2d54f33f8c9_5_44"/>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g2d54f33f8c9_5_44"/>
          <p:cNvGrpSpPr/>
          <p:nvPr/>
        </p:nvGrpSpPr>
        <p:grpSpPr>
          <a:xfrm>
            <a:off x="692898" y="4138334"/>
            <a:ext cx="5857997" cy="2597891"/>
            <a:chOff x="-163" y="38100"/>
            <a:chExt cx="7810663" cy="3463855"/>
          </a:xfrm>
        </p:grpSpPr>
        <p:sp>
          <p:nvSpPr>
            <p:cNvPr id="205" name="Google Shape;205;g2d54f33f8c9_5_44"/>
            <p:cNvSpPr txBox="1"/>
            <p:nvPr/>
          </p:nvSpPr>
          <p:spPr>
            <a:xfrm>
              <a:off x="0" y="38100"/>
              <a:ext cx="7810500" cy="3463855"/>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dirty="0">
                  <a:solidFill>
                    <a:srgbClr val="FFFDFD"/>
                  </a:solidFill>
                  <a:latin typeface="Oswald"/>
                  <a:ea typeface="Oswald"/>
                  <a:cs typeface="Oswald"/>
                  <a:sym typeface="Oswald"/>
                </a:rPr>
                <a:t>METODOLOGÍA</a:t>
              </a:r>
            </a:p>
            <a:p>
              <a:pPr marL="0" marR="0" lvl="0" indent="0" algn="l" rtl="0">
                <a:lnSpc>
                  <a:spcPct val="115000"/>
                </a:lnSpc>
                <a:spcBef>
                  <a:spcPts val="0"/>
                </a:spcBef>
                <a:spcAft>
                  <a:spcPts val="0"/>
                </a:spcAft>
                <a:buNone/>
              </a:pPr>
              <a:endParaRPr sz="7340" dirty="0">
                <a:solidFill>
                  <a:srgbClr val="FFFDFD"/>
                </a:solidFill>
                <a:latin typeface="Oswald"/>
                <a:ea typeface="Oswald"/>
                <a:cs typeface="Oswald"/>
                <a:sym typeface="Oswald"/>
              </a:endParaRPr>
            </a:p>
          </p:txBody>
        </p:sp>
        <p:sp>
          <p:nvSpPr>
            <p:cNvPr id="206" name="Google Shape;206;g2d54f33f8c9_5_44"/>
            <p:cNvSpPr txBox="1"/>
            <p:nvPr/>
          </p:nvSpPr>
          <p:spPr>
            <a:xfrm>
              <a:off x="-163" y="1935421"/>
              <a:ext cx="7586100" cy="682153"/>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r>
                <a:rPr lang="es-ES" sz="2293" dirty="0">
                  <a:solidFill>
                    <a:srgbClr val="FFFDFD"/>
                  </a:solidFill>
                </a:rPr>
                <a:t>Enfoque y técnicas utilizadas</a:t>
              </a:r>
            </a:p>
          </p:txBody>
        </p:sp>
      </p:grpSp>
      <p:cxnSp>
        <p:nvCxnSpPr>
          <p:cNvPr id="208" name="Google Shape;208;g2d54f33f8c9_5_44"/>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209" name="Google Shape;209;g2d54f33f8c9_5_44"/>
          <p:cNvSpPr/>
          <p:nvPr/>
        </p:nvSpPr>
        <p:spPr>
          <a:xfrm>
            <a:off x="7547722" y="1653944"/>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2d54f33f8c9_5_44"/>
          <p:cNvSpPr txBox="1"/>
          <p:nvPr/>
        </p:nvSpPr>
        <p:spPr>
          <a:xfrm>
            <a:off x="7615494" y="1662416"/>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1</a:t>
            </a:r>
            <a:endParaRPr/>
          </a:p>
        </p:txBody>
      </p:sp>
      <p:sp>
        <p:nvSpPr>
          <p:cNvPr id="211" name="Google Shape;211;g2d54f33f8c9_5_44"/>
          <p:cNvSpPr txBox="1"/>
          <p:nvPr/>
        </p:nvSpPr>
        <p:spPr>
          <a:xfrm>
            <a:off x="8573802" y="1315407"/>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Entendimiento del Problema</a:t>
            </a:r>
            <a:endParaRPr lang="en-US" dirty="0"/>
          </a:p>
        </p:txBody>
      </p:sp>
      <p:sp>
        <p:nvSpPr>
          <p:cNvPr id="212" name="Google Shape;212;g2d54f33f8c9_5_44"/>
          <p:cNvSpPr txBox="1"/>
          <p:nvPr/>
        </p:nvSpPr>
        <p:spPr>
          <a:xfrm>
            <a:off x="8573799" y="1985802"/>
            <a:ext cx="9644700" cy="45012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Consulta de datos mediante APIs</a:t>
            </a:r>
          </a:p>
        </p:txBody>
      </p:sp>
      <p:sp>
        <p:nvSpPr>
          <p:cNvPr id="213" name="Google Shape;213;g2d54f33f8c9_5_44"/>
          <p:cNvSpPr/>
          <p:nvPr/>
        </p:nvSpPr>
        <p:spPr>
          <a:xfrm>
            <a:off x="7547722" y="3739350"/>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2d54f33f8c9_5_44"/>
          <p:cNvSpPr txBox="1"/>
          <p:nvPr/>
        </p:nvSpPr>
        <p:spPr>
          <a:xfrm>
            <a:off x="7615494" y="3747822"/>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2</a:t>
            </a:r>
            <a:endParaRPr/>
          </a:p>
        </p:txBody>
      </p:sp>
      <p:sp>
        <p:nvSpPr>
          <p:cNvPr id="215" name="Google Shape;215;g2d54f33f8c9_5_44"/>
          <p:cNvSpPr txBox="1"/>
          <p:nvPr/>
        </p:nvSpPr>
        <p:spPr>
          <a:xfrm>
            <a:off x="8573799" y="2918731"/>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Exploración de Datos - Identificación de patrones </a:t>
            </a:r>
            <a:endParaRPr lang="es-ES" dirty="0"/>
          </a:p>
        </p:txBody>
      </p:sp>
      <p:sp>
        <p:nvSpPr>
          <p:cNvPr id="216" name="Google Shape;216;g2d54f33f8c9_5_44"/>
          <p:cNvSpPr txBox="1"/>
          <p:nvPr/>
        </p:nvSpPr>
        <p:spPr>
          <a:xfrm>
            <a:off x="8573799" y="3636787"/>
            <a:ext cx="9418200" cy="180049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Variables de interés como los nombres de los productos, las imágenes asociadas a cada producto, los Atributos como marcas, modelos, GTIN, y dimensiones; y los precios asociados a los productos.</a:t>
            </a:r>
          </a:p>
        </p:txBody>
      </p:sp>
      <p:sp>
        <p:nvSpPr>
          <p:cNvPr id="217" name="Google Shape;217;g2d54f33f8c9_5_44"/>
          <p:cNvSpPr/>
          <p:nvPr/>
        </p:nvSpPr>
        <p:spPr>
          <a:xfrm>
            <a:off x="7547722" y="582475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g2d54f33f8c9_5_44"/>
          <p:cNvSpPr txBox="1"/>
          <p:nvPr/>
        </p:nvSpPr>
        <p:spPr>
          <a:xfrm>
            <a:off x="7615494" y="5833228"/>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3</a:t>
            </a:r>
            <a:endParaRPr/>
          </a:p>
        </p:txBody>
      </p:sp>
      <p:sp>
        <p:nvSpPr>
          <p:cNvPr id="219" name="Google Shape;219;g2d54f33f8c9_5_44"/>
          <p:cNvSpPr txBox="1"/>
          <p:nvPr/>
        </p:nvSpPr>
        <p:spPr>
          <a:xfrm>
            <a:off x="8573802" y="5642575"/>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Preprocesamiento de Datos</a:t>
            </a:r>
            <a:endParaRPr lang="es-ES" dirty="0"/>
          </a:p>
        </p:txBody>
      </p:sp>
      <p:sp>
        <p:nvSpPr>
          <p:cNvPr id="220" name="Google Shape;220;g2d54f33f8c9_5_44"/>
          <p:cNvSpPr txBox="1"/>
          <p:nvPr/>
        </p:nvSpPr>
        <p:spPr>
          <a:xfrm>
            <a:off x="8573799" y="6294825"/>
            <a:ext cx="9418200" cy="1350370"/>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Limpieza y normalización</a:t>
            </a:r>
          </a:p>
          <a:p>
            <a:pPr marL="0" marR="0" lvl="0" indent="0" algn="l" rtl="0">
              <a:lnSpc>
                <a:spcPct val="130989"/>
              </a:lnSpc>
              <a:spcBef>
                <a:spcPts val="0"/>
              </a:spcBef>
              <a:spcAft>
                <a:spcPts val="0"/>
              </a:spcAft>
              <a:buNone/>
            </a:pPr>
            <a:r>
              <a:rPr lang="es-CO" sz="2233" dirty="0">
                <a:latin typeface="Montserrat"/>
                <a:ea typeface="Montserrat"/>
                <a:cs typeface="Montserrat"/>
                <a:sym typeface="Montserrat"/>
              </a:rPr>
              <a:t>Estandarización, lematización</a:t>
            </a:r>
          </a:p>
          <a:p>
            <a:pPr marL="0" marR="0" lvl="0" indent="0" algn="l" rtl="0">
              <a:lnSpc>
                <a:spcPct val="130989"/>
              </a:lnSpc>
              <a:spcBef>
                <a:spcPts val="0"/>
              </a:spcBef>
              <a:spcAft>
                <a:spcPts val="0"/>
              </a:spcAft>
              <a:buNone/>
            </a:pPr>
            <a:r>
              <a:rPr lang="es-CO" sz="2233" dirty="0">
                <a:latin typeface="Montserrat"/>
                <a:ea typeface="Montserrat"/>
                <a:cs typeface="Montserrat"/>
                <a:sym typeface="Montserrat"/>
              </a:rPr>
              <a:t>Validación de imágenes</a:t>
            </a:r>
            <a:endParaRPr sz="2233" dirty="0">
              <a:latin typeface="Montserrat"/>
              <a:ea typeface="Montserrat"/>
              <a:cs typeface="Montserrat"/>
              <a:sym typeface="Montserrat"/>
            </a:endParaRPr>
          </a:p>
        </p:txBody>
      </p:sp>
      <p:sp>
        <p:nvSpPr>
          <p:cNvPr id="221" name="Google Shape;221;g2d54f33f8c9_5_44"/>
          <p:cNvSpPr/>
          <p:nvPr/>
        </p:nvSpPr>
        <p:spPr>
          <a:xfrm>
            <a:off x="7547722" y="7910162"/>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2d54f33f8c9_5_44"/>
          <p:cNvSpPr txBox="1"/>
          <p:nvPr/>
        </p:nvSpPr>
        <p:spPr>
          <a:xfrm>
            <a:off x="7615494" y="7918634"/>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i="0" u="none" strike="noStrike" cap="none">
                <a:solidFill>
                  <a:srgbClr val="FFFDFD"/>
                </a:solidFill>
                <a:latin typeface="Arial"/>
                <a:ea typeface="Arial"/>
                <a:cs typeface="Arial"/>
                <a:sym typeface="Arial"/>
              </a:rPr>
              <a:t>4</a:t>
            </a:r>
            <a:endParaRPr/>
          </a:p>
        </p:txBody>
      </p:sp>
      <p:sp>
        <p:nvSpPr>
          <p:cNvPr id="223" name="Google Shape;223;g2d54f33f8c9_5_44"/>
          <p:cNvSpPr txBox="1"/>
          <p:nvPr/>
        </p:nvSpPr>
        <p:spPr>
          <a:xfrm>
            <a:off x="8573802" y="7842014"/>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Selección de Modelos de Embeddings</a:t>
            </a:r>
            <a:endParaRPr lang="es-ES" dirty="0"/>
          </a:p>
        </p:txBody>
      </p:sp>
      <p:sp>
        <p:nvSpPr>
          <p:cNvPr id="224" name="Google Shape;224;g2d54f33f8c9_5_44"/>
          <p:cNvSpPr txBox="1"/>
          <p:nvPr/>
        </p:nvSpPr>
        <p:spPr>
          <a:xfrm>
            <a:off x="8573799" y="8544286"/>
            <a:ext cx="9418200" cy="900246"/>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Embeddings Textuales: Multilingües, Similitud Semántica. </a:t>
            </a:r>
          </a:p>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Embeddings Visuales: CLIP</a:t>
            </a:r>
          </a:p>
        </p:txBody>
      </p:sp>
      <p:pic>
        <p:nvPicPr>
          <p:cNvPr id="29" name="Picture 2" descr="Mercadolibre Logo - PNG y Vector">
            <a:extLst>
              <a:ext uri="{FF2B5EF4-FFF2-40B4-BE49-F238E27FC236}">
                <a16:creationId xmlns:a16="http://schemas.microsoft.com/office/drawing/2014/main" id="{BC42A42F-2874-49A6-97DA-948E9840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231"/>
        <p:cNvGrpSpPr/>
        <p:nvPr/>
      </p:nvGrpSpPr>
      <p:grpSpPr>
        <a:xfrm>
          <a:off x="0" y="0"/>
          <a:ext cx="0" cy="0"/>
          <a:chOff x="0" y="0"/>
          <a:chExt cx="0" cy="0"/>
        </a:xfrm>
      </p:grpSpPr>
      <p:grpSp>
        <p:nvGrpSpPr>
          <p:cNvPr id="232" name="Google Shape;232;g2d54f33f8c9_5_114"/>
          <p:cNvGrpSpPr/>
          <p:nvPr/>
        </p:nvGrpSpPr>
        <p:grpSpPr>
          <a:xfrm>
            <a:off x="0" y="-253158"/>
            <a:ext cx="6906303" cy="10540225"/>
            <a:chOff x="0" y="-66675"/>
            <a:chExt cx="1818932" cy="2776008"/>
          </a:xfrm>
          <a:solidFill>
            <a:srgbClr val="002F6E"/>
          </a:solidFill>
        </p:grpSpPr>
        <p:sp>
          <p:nvSpPr>
            <p:cNvPr id="233" name="Google Shape;233;g2d54f33f8c9_5_114"/>
            <p:cNvSpPr/>
            <p:nvPr/>
          </p:nvSpPr>
          <p:spPr>
            <a:xfrm>
              <a:off x="0" y="0"/>
              <a:ext cx="1818932" cy="2709333"/>
            </a:xfrm>
            <a:custGeom>
              <a:avLst/>
              <a:gdLst/>
              <a:ahLst/>
              <a:cxnLst/>
              <a:rect l="l" t="t" r="r" b="b"/>
              <a:pathLst>
                <a:path w="1818932" h="2709333" extrusionOk="0">
                  <a:moveTo>
                    <a:pt x="0" y="0"/>
                  </a:moveTo>
                  <a:lnTo>
                    <a:pt x="1818932" y="0"/>
                  </a:lnTo>
                  <a:lnTo>
                    <a:pt x="1818932" y="2709333"/>
                  </a:lnTo>
                  <a:lnTo>
                    <a:pt x="0" y="2709333"/>
                  </a:lnTo>
                  <a:close/>
                </a:path>
              </a:pathLst>
            </a:custGeom>
            <a:grpFill/>
            <a:ln>
              <a:noFill/>
            </a:ln>
          </p:spPr>
        </p:sp>
        <p:sp>
          <p:nvSpPr>
            <p:cNvPr id="234" name="Google Shape;234;g2d54f33f8c9_5_114"/>
            <p:cNvSpPr txBox="1"/>
            <p:nvPr/>
          </p:nvSpPr>
          <p:spPr>
            <a:xfrm>
              <a:off x="0" y="-66675"/>
              <a:ext cx="1818900" cy="2775900"/>
            </a:xfrm>
            <a:prstGeom prst="rect">
              <a:avLst/>
            </a:prstGeom>
            <a:grpFill/>
            <a:ln>
              <a:noFill/>
            </a:ln>
          </p:spPr>
          <p:txBody>
            <a:bodyPr spcFirstLastPara="1" wrap="square" lIns="50800" tIns="50800" rIns="50800" bIns="50800" anchor="ctr" anchorCtr="0">
              <a:noAutofit/>
            </a:bodyPr>
            <a:lstStyle/>
            <a:p>
              <a:pPr marL="0" marR="0" lvl="0" indent="0" algn="ctr" rtl="0">
                <a:lnSpc>
                  <a:spcPct val="201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9" name="Google Shape;239;g2d54f33f8c9_5_114"/>
          <p:cNvCxnSpPr/>
          <p:nvPr/>
        </p:nvCxnSpPr>
        <p:spPr>
          <a:xfrm rot="-5398396">
            <a:off x="2758540" y="5138735"/>
            <a:ext cx="10287001" cy="0"/>
          </a:xfrm>
          <a:prstGeom prst="straightConnector1">
            <a:avLst/>
          </a:prstGeom>
          <a:noFill/>
          <a:ln w="9525" cap="flat" cmpd="sng">
            <a:solidFill>
              <a:srgbClr val="000000"/>
            </a:solidFill>
            <a:prstDash val="solid"/>
            <a:round/>
            <a:headEnd type="none" w="sm" len="sm"/>
            <a:tailEnd type="none" w="sm" len="sm"/>
          </a:ln>
        </p:spPr>
      </p:cxnSp>
      <p:sp>
        <p:nvSpPr>
          <p:cNvPr id="240" name="Google Shape;240;g2d54f33f8c9_5_114"/>
          <p:cNvSpPr/>
          <p:nvPr/>
        </p:nvSpPr>
        <p:spPr>
          <a:xfrm>
            <a:off x="7547722" y="1653944"/>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2d54f33f8c9_5_114"/>
          <p:cNvSpPr txBox="1"/>
          <p:nvPr/>
        </p:nvSpPr>
        <p:spPr>
          <a:xfrm>
            <a:off x="7615494" y="1662416"/>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5</a:t>
            </a:r>
            <a:endParaRPr/>
          </a:p>
        </p:txBody>
      </p:sp>
      <p:sp>
        <p:nvSpPr>
          <p:cNvPr id="242" name="Google Shape;242;g2d54f33f8c9_5_114"/>
          <p:cNvSpPr txBox="1"/>
          <p:nvPr/>
        </p:nvSpPr>
        <p:spPr>
          <a:xfrm>
            <a:off x="8573800" y="3610100"/>
            <a:ext cx="95097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a:t>Manejo de </a:t>
            </a:r>
            <a:r>
              <a:rPr lang="es-ES" sz="2791" dirty="0" err="1"/>
              <a:t>Outliers</a:t>
            </a:r>
            <a:endParaRPr lang="es-ES" dirty="0"/>
          </a:p>
        </p:txBody>
      </p:sp>
      <p:sp>
        <p:nvSpPr>
          <p:cNvPr id="243" name="Google Shape;243;g2d54f33f8c9_5_114"/>
          <p:cNvSpPr txBox="1"/>
          <p:nvPr/>
        </p:nvSpPr>
        <p:spPr>
          <a:xfrm>
            <a:off x="8573799" y="4149650"/>
            <a:ext cx="9296700" cy="1799339"/>
          </a:xfrm>
          <a:prstGeom prst="rect">
            <a:avLst/>
          </a:prstGeom>
          <a:noFill/>
          <a:ln>
            <a:noFill/>
          </a:ln>
        </p:spPr>
        <p:txBody>
          <a:bodyPr spcFirstLastPara="1" wrap="square" lIns="0" tIns="0" rIns="0" bIns="0" anchor="t" anchorCtr="0">
            <a:spAutoFit/>
          </a:bodyPr>
          <a:lstStyle/>
          <a:p>
            <a:pPr>
              <a:lnSpc>
                <a:spcPct val="131000"/>
              </a:lnSpc>
              <a:buSzPts val="1100"/>
            </a:pPr>
            <a:r>
              <a:rPr lang="es-ES" sz="2230" dirty="0">
                <a:latin typeface="Montserrat"/>
                <a:sym typeface="Montserrat"/>
              </a:rPr>
              <a:t>Productos etiquetados como -1 por DBSCAN fueron analizados y </a:t>
            </a:r>
            <a:r>
              <a:rPr lang="es-ES" sz="2230" dirty="0" err="1">
                <a:latin typeface="Montserrat"/>
                <a:sym typeface="Montserrat"/>
              </a:rPr>
              <a:t>reclusterizados</a:t>
            </a:r>
            <a:r>
              <a:rPr lang="es-ES" sz="2230" dirty="0">
                <a:latin typeface="Montserrat"/>
                <a:sym typeface="Montserrat"/>
              </a:rPr>
              <a:t>.</a:t>
            </a:r>
            <a:endParaRPr sz="2230" dirty="0">
              <a:latin typeface="Montserrat"/>
              <a:sym typeface="Montserrat"/>
            </a:endParaRPr>
          </a:p>
          <a:p>
            <a:pPr marL="0" lvl="0" indent="0" algn="l"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Integración de </a:t>
            </a:r>
            <a:r>
              <a:rPr lang="es-ES" sz="2233" dirty="0" err="1">
                <a:latin typeface="Montserrat"/>
                <a:ea typeface="Montserrat"/>
                <a:cs typeface="Montserrat"/>
                <a:sym typeface="Montserrat"/>
              </a:rPr>
              <a:t>embeddings</a:t>
            </a:r>
            <a:r>
              <a:rPr lang="es-ES" sz="2233" dirty="0">
                <a:latin typeface="Montserrat"/>
                <a:ea typeface="Montserrat"/>
                <a:cs typeface="Montserrat"/>
                <a:sym typeface="Montserrat"/>
              </a:rPr>
              <a:t> visuales, precios normalizados, y marcas para mejorar la agrupación.</a:t>
            </a:r>
          </a:p>
        </p:txBody>
      </p:sp>
      <p:sp>
        <p:nvSpPr>
          <p:cNvPr id="244" name="Google Shape;244;g2d54f33f8c9_5_114"/>
          <p:cNvSpPr/>
          <p:nvPr/>
        </p:nvSpPr>
        <p:spPr>
          <a:xfrm>
            <a:off x="7547722" y="3739350"/>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2d54f33f8c9_5_114"/>
          <p:cNvSpPr txBox="1"/>
          <p:nvPr/>
        </p:nvSpPr>
        <p:spPr>
          <a:xfrm>
            <a:off x="7615494" y="3747822"/>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6</a:t>
            </a:r>
            <a:endParaRPr/>
          </a:p>
        </p:txBody>
      </p:sp>
      <p:sp>
        <p:nvSpPr>
          <p:cNvPr id="246" name="Google Shape;246;g2d54f33f8c9_5_114"/>
          <p:cNvSpPr txBox="1"/>
          <p:nvPr/>
        </p:nvSpPr>
        <p:spPr>
          <a:xfrm>
            <a:off x="8554683" y="7657954"/>
            <a:ext cx="90213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err="1"/>
              <a:t>Visualización</a:t>
            </a:r>
            <a:r>
              <a:rPr lang="en-US" sz="2791" dirty="0"/>
              <a:t> y </a:t>
            </a:r>
            <a:r>
              <a:rPr lang="en-US" sz="2791" dirty="0" err="1"/>
              <a:t>Análisis</a:t>
            </a:r>
            <a:endParaRPr lang="en-US" dirty="0"/>
          </a:p>
        </p:txBody>
      </p:sp>
      <p:sp>
        <p:nvSpPr>
          <p:cNvPr id="247" name="Google Shape;247;g2d54f33f8c9_5_114"/>
          <p:cNvSpPr txBox="1"/>
          <p:nvPr/>
        </p:nvSpPr>
        <p:spPr>
          <a:xfrm>
            <a:off x="8573799" y="8333978"/>
            <a:ext cx="9021300" cy="1800493"/>
          </a:xfrm>
          <a:prstGeom prst="rect">
            <a:avLst/>
          </a:prstGeom>
          <a:noFill/>
          <a:ln>
            <a:noFill/>
          </a:ln>
        </p:spPr>
        <p:txBody>
          <a:bodyPr spcFirstLastPara="1" wrap="square" lIns="0" tIns="0" rIns="0" bIns="0" anchor="t" anchorCtr="0">
            <a:spAutoFit/>
          </a:bodyPr>
          <a:lstStyle/>
          <a:p>
            <a:pPr marL="0" lvl="0" indent="0"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Proyección de los datos en un espacio 2D mediante PCA y UMAP.</a:t>
            </a:r>
          </a:p>
          <a:p>
            <a:pPr marL="0" lvl="0" indent="0" rtl="0">
              <a:lnSpc>
                <a:spcPct val="130989"/>
              </a:lnSpc>
              <a:spcBef>
                <a:spcPts val="0"/>
              </a:spcBef>
              <a:spcAft>
                <a:spcPts val="0"/>
              </a:spcAft>
              <a:buClr>
                <a:schemeClr val="dk1"/>
              </a:buClr>
              <a:buSzPts val="1100"/>
              <a:buFont typeface="Arial"/>
              <a:buNone/>
            </a:pPr>
            <a:r>
              <a:rPr lang="es-ES" sz="2233" dirty="0">
                <a:latin typeface="Montserrat"/>
                <a:ea typeface="Montserrat"/>
                <a:cs typeface="Montserrat"/>
                <a:sym typeface="Montserrat"/>
              </a:rPr>
              <a:t>Análisis manual de muestras para verificar consistencia semántica en los </a:t>
            </a:r>
            <a:r>
              <a:rPr lang="es-ES" sz="2233" dirty="0" err="1">
                <a:latin typeface="Montserrat"/>
                <a:ea typeface="Montserrat"/>
                <a:cs typeface="Montserrat"/>
                <a:sym typeface="Montserrat"/>
              </a:rPr>
              <a:t>clusters</a:t>
            </a:r>
            <a:r>
              <a:rPr lang="es-ES" sz="2233" dirty="0">
                <a:latin typeface="Montserrat"/>
                <a:ea typeface="Montserrat"/>
                <a:cs typeface="Montserrat"/>
                <a:sym typeface="Montserrat"/>
              </a:rPr>
              <a:t>.</a:t>
            </a:r>
          </a:p>
        </p:txBody>
      </p:sp>
      <p:sp>
        <p:nvSpPr>
          <p:cNvPr id="248" name="Google Shape;248;g2d54f33f8c9_5_114"/>
          <p:cNvSpPr/>
          <p:nvPr/>
        </p:nvSpPr>
        <p:spPr>
          <a:xfrm>
            <a:off x="7547722" y="5824756"/>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2d54f33f8c9_5_114"/>
          <p:cNvSpPr txBox="1"/>
          <p:nvPr/>
        </p:nvSpPr>
        <p:spPr>
          <a:xfrm>
            <a:off x="7615494" y="5833228"/>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7</a:t>
            </a:r>
            <a:endParaRPr/>
          </a:p>
        </p:txBody>
      </p:sp>
      <p:sp>
        <p:nvSpPr>
          <p:cNvPr id="250" name="Google Shape;250;g2d54f33f8c9_5_114"/>
          <p:cNvSpPr txBox="1"/>
          <p:nvPr/>
        </p:nvSpPr>
        <p:spPr>
          <a:xfrm>
            <a:off x="8554683" y="1155936"/>
            <a:ext cx="60981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n-US" sz="2791" dirty="0"/>
              <a:t>Clustering Inicial</a:t>
            </a:r>
            <a:endParaRPr lang="en-US" dirty="0"/>
          </a:p>
        </p:txBody>
      </p:sp>
      <p:sp>
        <p:nvSpPr>
          <p:cNvPr id="251" name="Google Shape;251;g2d54f33f8c9_5_114"/>
          <p:cNvSpPr txBox="1"/>
          <p:nvPr/>
        </p:nvSpPr>
        <p:spPr>
          <a:xfrm>
            <a:off x="8554683" y="1794139"/>
            <a:ext cx="9644700" cy="1800493"/>
          </a:xfrm>
          <a:prstGeom prst="rect">
            <a:avLst/>
          </a:prstGeom>
          <a:noFill/>
          <a:ln>
            <a:noFill/>
          </a:ln>
        </p:spPr>
        <p:txBody>
          <a:bodyPr spcFirstLastPara="1" wrap="square" lIns="0" tIns="0" rIns="0" bIns="0" anchor="t" anchorCtr="0">
            <a:spAutoFit/>
          </a:bodyPr>
          <a:lstStyle/>
          <a:p>
            <a:pPr marL="0" lvl="0" indent="0" algn="l" rtl="0">
              <a:lnSpc>
                <a:spcPct val="130989"/>
              </a:lnSpc>
              <a:spcBef>
                <a:spcPts val="0"/>
              </a:spcBef>
              <a:spcAft>
                <a:spcPts val="0"/>
              </a:spcAft>
              <a:buClr>
                <a:schemeClr val="dk1"/>
              </a:buClr>
              <a:buSzPts val="1100"/>
              <a:buFont typeface="Arial"/>
              <a:buNone/>
            </a:pPr>
            <a:r>
              <a:rPr lang="es-CO" sz="2233" dirty="0">
                <a:latin typeface="Montserrat"/>
                <a:ea typeface="Montserrat"/>
                <a:cs typeface="Montserrat"/>
                <a:sym typeface="Montserrat"/>
              </a:rPr>
              <a:t>Comparación de modelos de </a:t>
            </a:r>
            <a:r>
              <a:rPr lang="es-CO" sz="2233" dirty="0" err="1">
                <a:latin typeface="Montserrat"/>
                <a:ea typeface="Montserrat"/>
                <a:cs typeface="Montserrat"/>
                <a:sym typeface="Montserrat"/>
              </a:rPr>
              <a:t>clustering</a:t>
            </a:r>
            <a:r>
              <a:rPr lang="es-CO" sz="2233" dirty="0">
                <a:latin typeface="Montserrat"/>
                <a:ea typeface="Montserrat"/>
                <a:cs typeface="Montserrat"/>
                <a:sym typeface="Montserrat"/>
              </a:rPr>
              <a:t> para detectar </a:t>
            </a:r>
            <a:r>
              <a:rPr lang="es-CO" sz="2233" dirty="0" err="1">
                <a:latin typeface="Montserrat"/>
                <a:ea typeface="Montserrat"/>
                <a:cs typeface="Montserrat"/>
                <a:sym typeface="Montserrat"/>
              </a:rPr>
              <a:t>clusters</a:t>
            </a:r>
            <a:r>
              <a:rPr lang="es-CO" sz="2233" dirty="0">
                <a:latin typeface="Montserrat"/>
                <a:ea typeface="Montserrat"/>
                <a:cs typeface="Montserrat"/>
                <a:sym typeface="Montserrat"/>
              </a:rPr>
              <a:t> iniciales en títulos textuales</a:t>
            </a:r>
            <a:endParaRPr sz="2233" dirty="0">
              <a:latin typeface="Montserrat"/>
              <a:ea typeface="Montserrat"/>
              <a:cs typeface="Montserrat"/>
              <a:sym typeface="Montserrat"/>
            </a:endParaRPr>
          </a:p>
          <a:p>
            <a:pPr marL="0" lvl="0" indent="0" algn="l" rtl="0">
              <a:lnSpc>
                <a:spcPct val="130989"/>
              </a:lnSpc>
              <a:spcBef>
                <a:spcPts val="0"/>
              </a:spcBef>
              <a:spcAft>
                <a:spcPts val="0"/>
              </a:spcAft>
              <a:buSzPts val="1100"/>
              <a:buNone/>
            </a:pPr>
            <a:r>
              <a:rPr lang="es-ES" sz="2233" dirty="0">
                <a:latin typeface="Montserrat"/>
                <a:ea typeface="Montserrat"/>
                <a:cs typeface="Montserrat"/>
                <a:sym typeface="Montserrat"/>
              </a:rPr>
              <a:t>Uso de métricas como </a:t>
            </a: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para validar cohesión y separación de </a:t>
            </a:r>
            <a:r>
              <a:rPr lang="es-ES" sz="2233" dirty="0" err="1">
                <a:latin typeface="Montserrat"/>
                <a:ea typeface="Montserrat"/>
                <a:cs typeface="Montserrat"/>
                <a:sym typeface="Montserrat"/>
              </a:rPr>
              <a:t>clusters</a:t>
            </a:r>
            <a:r>
              <a:rPr lang="es-ES" sz="2233" dirty="0">
                <a:latin typeface="Montserrat"/>
                <a:ea typeface="Montserrat"/>
                <a:cs typeface="Montserrat"/>
                <a:sym typeface="Montserrat"/>
              </a:rPr>
              <a:t>.</a:t>
            </a:r>
          </a:p>
        </p:txBody>
      </p:sp>
      <p:sp>
        <p:nvSpPr>
          <p:cNvPr id="252" name="Google Shape;252;g2d54f33f8c9_5_114"/>
          <p:cNvSpPr/>
          <p:nvPr/>
        </p:nvSpPr>
        <p:spPr>
          <a:xfrm>
            <a:off x="7547722" y="7910162"/>
            <a:ext cx="722904" cy="7229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D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2d54f33f8c9_5_114"/>
          <p:cNvSpPr txBox="1"/>
          <p:nvPr/>
        </p:nvSpPr>
        <p:spPr>
          <a:xfrm>
            <a:off x="7615494" y="7918634"/>
            <a:ext cx="587271" cy="646772"/>
          </a:xfrm>
          <a:prstGeom prst="rect">
            <a:avLst/>
          </a:prstGeom>
          <a:noFill/>
          <a:ln>
            <a:noFill/>
          </a:ln>
        </p:spPr>
        <p:txBody>
          <a:bodyPr spcFirstLastPara="1" wrap="square" lIns="50800" tIns="50800" rIns="50800" bIns="50800" anchor="ctr" anchorCtr="0">
            <a:noAutofit/>
          </a:bodyPr>
          <a:lstStyle/>
          <a:p>
            <a:pPr marL="0" marR="0" lvl="0" indent="0" algn="ctr" rtl="0">
              <a:lnSpc>
                <a:spcPct val="145018"/>
              </a:lnSpc>
              <a:spcBef>
                <a:spcPts val="0"/>
              </a:spcBef>
              <a:spcAft>
                <a:spcPts val="0"/>
              </a:spcAft>
              <a:buNone/>
            </a:pPr>
            <a:r>
              <a:rPr lang="en-US" sz="2499" b="1">
                <a:solidFill>
                  <a:srgbClr val="FFFDFD"/>
                </a:solidFill>
              </a:rPr>
              <a:t>8</a:t>
            </a:r>
            <a:endParaRPr/>
          </a:p>
        </p:txBody>
      </p:sp>
      <p:sp>
        <p:nvSpPr>
          <p:cNvPr id="254" name="Google Shape;254;g2d54f33f8c9_5_114"/>
          <p:cNvSpPr txBox="1"/>
          <p:nvPr/>
        </p:nvSpPr>
        <p:spPr>
          <a:xfrm>
            <a:off x="8573800" y="5941800"/>
            <a:ext cx="9509700" cy="622735"/>
          </a:xfrm>
          <a:prstGeom prst="rect">
            <a:avLst/>
          </a:prstGeom>
          <a:noFill/>
          <a:ln>
            <a:noFill/>
          </a:ln>
        </p:spPr>
        <p:txBody>
          <a:bodyPr spcFirstLastPara="1" wrap="square" lIns="0" tIns="0" rIns="0" bIns="0" anchor="t" anchorCtr="0">
            <a:spAutoFit/>
          </a:bodyPr>
          <a:lstStyle/>
          <a:p>
            <a:pPr marL="0" marR="0" lvl="0" indent="0" algn="l" rtl="0">
              <a:lnSpc>
                <a:spcPct val="145001"/>
              </a:lnSpc>
              <a:spcBef>
                <a:spcPts val="0"/>
              </a:spcBef>
              <a:spcAft>
                <a:spcPts val="0"/>
              </a:spcAft>
              <a:buNone/>
            </a:pPr>
            <a:r>
              <a:rPr lang="es-ES" sz="2791" dirty="0" err="1"/>
              <a:t>Clustering</a:t>
            </a:r>
            <a:r>
              <a:rPr lang="es-ES" sz="2791" dirty="0"/>
              <a:t> Secundario y Validación</a:t>
            </a:r>
            <a:endParaRPr lang="es-ES" dirty="0"/>
          </a:p>
        </p:txBody>
      </p:sp>
      <p:sp>
        <p:nvSpPr>
          <p:cNvPr id="255" name="Google Shape;255;g2d54f33f8c9_5_114"/>
          <p:cNvSpPr txBox="1"/>
          <p:nvPr/>
        </p:nvSpPr>
        <p:spPr>
          <a:xfrm>
            <a:off x="8573799" y="6547650"/>
            <a:ext cx="9448800" cy="900246"/>
          </a:xfrm>
          <a:prstGeom prst="rect">
            <a:avLst/>
          </a:prstGeom>
          <a:noFill/>
          <a:ln>
            <a:noFill/>
          </a:ln>
        </p:spPr>
        <p:txBody>
          <a:bodyPr spcFirstLastPara="1" wrap="square" lIns="0" tIns="0" rIns="0" bIns="0" anchor="t" anchorCtr="0">
            <a:spAutoFit/>
          </a:bodyPr>
          <a:lstStyle/>
          <a:p>
            <a:pPr marL="0" marR="0" lvl="0" indent="0" algn="l" rtl="0">
              <a:lnSpc>
                <a:spcPct val="130989"/>
              </a:lnSpc>
              <a:spcBef>
                <a:spcPts val="0"/>
              </a:spcBef>
              <a:spcAft>
                <a:spcPts val="0"/>
              </a:spcAft>
              <a:buNone/>
            </a:pPr>
            <a:r>
              <a:rPr lang="es-ES" sz="2233" dirty="0">
                <a:latin typeface="Montserrat"/>
                <a:ea typeface="Montserrat"/>
                <a:cs typeface="Montserrat"/>
                <a:sym typeface="Montserrat"/>
              </a:rPr>
              <a:t>Uso de métricas como Davies-</a:t>
            </a:r>
            <a:r>
              <a:rPr lang="es-ES" sz="2233" dirty="0" err="1">
                <a:latin typeface="Montserrat"/>
                <a:ea typeface="Montserrat"/>
                <a:cs typeface="Montserrat"/>
                <a:sym typeface="Montserrat"/>
              </a:rPr>
              <a:t>Bouldin</a:t>
            </a:r>
            <a:r>
              <a:rPr lang="es-ES" sz="2233" dirty="0">
                <a:latin typeface="Montserrat"/>
                <a:ea typeface="Montserrat"/>
                <a:cs typeface="Montserrat"/>
                <a:sym typeface="Montserrat"/>
              </a:rPr>
              <a:t> Score y </a:t>
            </a:r>
            <a:r>
              <a:rPr lang="es-ES" sz="2233" dirty="0" err="1">
                <a:latin typeface="Montserrat"/>
                <a:ea typeface="Montserrat"/>
                <a:cs typeface="Montserrat"/>
                <a:sym typeface="Montserrat"/>
              </a:rPr>
              <a:t>Silhouette</a:t>
            </a:r>
            <a:r>
              <a:rPr lang="es-ES" sz="2233" dirty="0">
                <a:latin typeface="Montserrat"/>
                <a:ea typeface="Montserrat"/>
                <a:cs typeface="Montserrat"/>
                <a:sym typeface="Montserrat"/>
              </a:rPr>
              <a:t> Score para evaluar el </a:t>
            </a:r>
            <a:r>
              <a:rPr lang="es-ES" sz="2233" dirty="0" err="1">
                <a:latin typeface="Montserrat"/>
                <a:ea typeface="Montserrat"/>
                <a:cs typeface="Montserrat"/>
                <a:sym typeface="Montserrat"/>
              </a:rPr>
              <a:t>clustering</a:t>
            </a:r>
            <a:r>
              <a:rPr lang="es-ES" sz="2233" dirty="0">
                <a:latin typeface="Montserrat"/>
                <a:ea typeface="Montserrat"/>
                <a:cs typeface="Montserrat"/>
                <a:sym typeface="Montserrat"/>
              </a:rPr>
              <a:t> híbrido.</a:t>
            </a:r>
            <a:endParaRPr lang="es-ES" dirty="0"/>
          </a:p>
        </p:txBody>
      </p:sp>
      <p:pic>
        <p:nvPicPr>
          <p:cNvPr id="29" name="Picture 2" descr="Mercadolibre Logo - PNG y Vector">
            <a:extLst>
              <a:ext uri="{FF2B5EF4-FFF2-40B4-BE49-F238E27FC236}">
                <a16:creationId xmlns:a16="http://schemas.microsoft.com/office/drawing/2014/main" id="{91E11860-4D10-46C1-997A-3B29D02EC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oogle Shape;204;g2d54f33f8c9_5_44">
            <a:extLst>
              <a:ext uri="{FF2B5EF4-FFF2-40B4-BE49-F238E27FC236}">
                <a16:creationId xmlns:a16="http://schemas.microsoft.com/office/drawing/2014/main" id="{8BDA5A55-98BC-4E06-9945-12EE32DEA50D}"/>
              </a:ext>
            </a:extLst>
          </p:cNvPr>
          <p:cNvGrpSpPr/>
          <p:nvPr/>
        </p:nvGrpSpPr>
        <p:grpSpPr>
          <a:xfrm>
            <a:off x="692898" y="4138334"/>
            <a:ext cx="5857997" cy="2597891"/>
            <a:chOff x="-163" y="38100"/>
            <a:chExt cx="7810663" cy="3463855"/>
          </a:xfrm>
        </p:grpSpPr>
        <p:sp>
          <p:nvSpPr>
            <p:cNvPr id="31" name="Google Shape;205;g2d54f33f8c9_5_44">
              <a:extLst>
                <a:ext uri="{FF2B5EF4-FFF2-40B4-BE49-F238E27FC236}">
                  <a16:creationId xmlns:a16="http://schemas.microsoft.com/office/drawing/2014/main" id="{4793EF37-BB28-4836-A7F7-277832CC9951}"/>
                </a:ext>
              </a:extLst>
            </p:cNvPr>
            <p:cNvSpPr txBox="1"/>
            <p:nvPr/>
          </p:nvSpPr>
          <p:spPr>
            <a:xfrm>
              <a:off x="0" y="38100"/>
              <a:ext cx="7810500" cy="3463855"/>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US" sz="7340" dirty="0">
                  <a:solidFill>
                    <a:srgbClr val="FFFDFD"/>
                  </a:solidFill>
                  <a:latin typeface="Oswald"/>
                  <a:ea typeface="Oswald"/>
                  <a:cs typeface="Oswald"/>
                  <a:sym typeface="Oswald"/>
                </a:rPr>
                <a:t>METODOLOGÍA</a:t>
              </a:r>
            </a:p>
            <a:p>
              <a:pPr marL="0" marR="0" lvl="0" indent="0" algn="l" rtl="0">
                <a:lnSpc>
                  <a:spcPct val="115000"/>
                </a:lnSpc>
                <a:spcBef>
                  <a:spcPts val="0"/>
                </a:spcBef>
                <a:spcAft>
                  <a:spcPts val="0"/>
                </a:spcAft>
                <a:buNone/>
              </a:pPr>
              <a:endParaRPr sz="7340" dirty="0">
                <a:solidFill>
                  <a:srgbClr val="FFFDFD"/>
                </a:solidFill>
                <a:latin typeface="Oswald"/>
                <a:ea typeface="Oswald"/>
                <a:cs typeface="Oswald"/>
                <a:sym typeface="Oswald"/>
              </a:endParaRPr>
            </a:p>
          </p:txBody>
        </p:sp>
        <p:sp>
          <p:nvSpPr>
            <p:cNvPr id="32" name="Google Shape;206;g2d54f33f8c9_5_44">
              <a:extLst>
                <a:ext uri="{FF2B5EF4-FFF2-40B4-BE49-F238E27FC236}">
                  <a16:creationId xmlns:a16="http://schemas.microsoft.com/office/drawing/2014/main" id="{308D62C5-C2C2-45EF-AB8E-4C9F29E78864}"/>
                </a:ext>
              </a:extLst>
            </p:cNvPr>
            <p:cNvSpPr txBox="1"/>
            <p:nvPr/>
          </p:nvSpPr>
          <p:spPr>
            <a:xfrm>
              <a:off x="-163" y="1935421"/>
              <a:ext cx="7586100" cy="682153"/>
            </a:xfrm>
            <a:prstGeom prst="rect">
              <a:avLst/>
            </a:prstGeom>
            <a:noFill/>
            <a:ln>
              <a:noFill/>
            </a:ln>
          </p:spPr>
          <p:txBody>
            <a:bodyPr spcFirstLastPara="1" wrap="square" lIns="0" tIns="0" rIns="0" bIns="0" anchor="t" anchorCtr="0">
              <a:spAutoFit/>
            </a:bodyPr>
            <a:lstStyle/>
            <a:p>
              <a:pPr marL="0" marR="0" lvl="0" indent="0" algn="l" rtl="0">
                <a:lnSpc>
                  <a:spcPct val="145050"/>
                </a:lnSpc>
                <a:spcBef>
                  <a:spcPts val="0"/>
                </a:spcBef>
                <a:spcAft>
                  <a:spcPts val="0"/>
                </a:spcAft>
                <a:buNone/>
              </a:pPr>
              <a:r>
                <a:rPr lang="es-ES" sz="2293" dirty="0">
                  <a:solidFill>
                    <a:srgbClr val="FFFDFD"/>
                  </a:solidFill>
                </a:rPr>
                <a:t>Enfoque y técnicas utilizadas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01"/>
        <p:cNvGrpSpPr/>
        <p:nvPr/>
      </p:nvGrpSpPr>
      <p:grpSpPr>
        <a:xfrm>
          <a:off x="0" y="0"/>
          <a:ext cx="0" cy="0"/>
          <a:chOff x="0" y="0"/>
          <a:chExt cx="0" cy="0"/>
        </a:xfrm>
      </p:grpSpPr>
      <p:cxnSp>
        <p:nvCxnSpPr>
          <p:cNvPr id="302" name="Google Shape;302;g2d54f33f8c9_5_214"/>
          <p:cNvCxnSpPr/>
          <p:nvPr/>
        </p:nvCxnSpPr>
        <p:spPr>
          <a:xfrm>
            <a:off x="4940584" y="6465400"/>
            <a:ext cx="13347300" cy="0"/>
          </a:xfrm>
          <a:prstGeom prst="straightConnector1">
            <a:avLst/>
          </a:prstGeom>
          <a:noFill/>
          <a:ln w="28575" cap="flat" cmpd="sng">
            <a:solidFill>
              <a:srgbClr val="000000"/>
            </a:solidFill>
            <a:prstDash val="solid"/>
            <a:round/>
            <a:headEnd type="oval" w="lg" len="lg"/>
            <a:tailEnd type="none" w="sm" len="sm"/>
          </a:ln>
        </p:spPr>
      </p:cxnSp>
      <p:cxnSp>
        <p:nvCxnSpPr>
          <p:cNvPr id="303" name="Google Shape;303;g2d54f33f8c9_5_214"/>
          <p:cNvCxnSpPr/>
          <p:nvPr/>
        </p:nvCxnSpPr>
        <p:spPr>
          <a:xfrm>
            <a:off x="0" y="3285380"/>
            <a:ext cx="13347300" cy="0"/>
          </a:xfrm>
          <a:prstGeom prst="straightConnector1">
            <a:avLst/>
          </a:prstGeom>
          <a:noFill/>
          <a:ln w="28575" cap="flat" cmpd="sng">
            <a:solidFill>
              <a:srgbClr val="000000"/>
            </a:solidFill>
            <a:prstDash val="solid"/>
            <a:round/>
            <a:headEnd type="none" w="sm" len="sm"/>
            <a:tailEnd type="oval" w="lg" len="lg"/>
          </a:ln>
        </p:spPr>
      </p:cxnSp>
      <p:sp>
        <p:nvSpPr>
          <p:cNvPr id="304" name="Google Shape;304;g2d54f33f8c9_5_214"/>
          <p:cNvSpPr txBox="1"/>
          <p:nvPr/>
        </p:nvSpPr>
        <p:spPr>
          <a:xfrm>
            <a:off x="2654663" y="4223822"/>
            <a:ext cx="12318600" cy="1231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8000">
                <a:latin typeface="Oswald"/>
                <a:ea typeface="Oswald"/>
                <a:cs typeface="Oswald"/>
                <a:sym typeface="Oswald"/>
              </a:rPr>
              <a:t>RESULTADOS</a:t>
            </a:r>
            <a:endParaRPr/>
          </a:p>
        </p:txBody>
      </p:sp>
      <p:sp>
        <p:nvSpPr>
          <p:cNvPr id="305" name="Google Shape;305;g2d54f33f8c9_5_214"/>
          <p:cNvSpPr txBox="1"/>
          <p:nvPr/>
        </p:nvSpPr>
        <p:spPr>
          <a:xfrm>
            <a:off x="2654663" y="5487651"/>
            <a:ext cx="11419146" cy="80637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None/>
            </a:pPr>
            <a:r>
              <a:rPr lang="en-US" sz="4000" dirty="0" err="1">
                <a:latin typeface="Montserrat"/>
                <a:ea typeface="Montserrat"/>
                <a:cs typeface="Montserrat"/>
                <a:sym typeface="Montserrat"/>
              </a:rPr>
              <a:t>Análisis</a:t>
            </a:r>
            <a:r>
              <a:rPr lang="en-US" sz="4000" dirty="0">
                <a:latin typeface="Montserrat"/>
                <a:ea typeface="Montserrat"/>
                <a:cs typeface="Montserrat"/>
                <a:sym typeface="Montserrat"/>
              </a:rPr>
              <a:t> </a:t>
            </a:r>
            <a:r>
              <a:rPr lang="en-US" sz="4000" dirty="0" err="1">
                <a:latin typeface="Montserrat"/>
                <a:ea typeface="Montserrat"/>
                <a:cs typeface="Montserrat"/>
                <a:sym typeface="Montserrat"/>
              </a:rPr>
              <a:t>Exploratorio</a:t>
            </a:r>
            <a:r>
              <a:rPr lang="en-US" sz="4000" dirty="0">
                <a:latin typeface="Montserrat"/>
                <a:ea typeface="Montserrat"/>
                <a:cs typeface="Montserrat"/>
                <a:sym typeface="Montserrat"/>
              </a:rPr>
              <a:t> e </a:t>
            </a:r>
            <a:r>
              <a:rPr lang="en-US" sz="4000" dirty="0" err="1">
                <a:latin typeface="Montserrat"/>
                <a:ea typeface="Montserrat"/>
                <a:cs typeface="Montserrat"/>
                <a:sym typeface="Montserrat"/>
              </a:rPr>
              <a:t>Hipótesis</a:t>
            </a:r>
            <a:r>
              <a:rPr lang="en-US" sz="4000" dirty="0">
                <a:latin typeface="Montserrat"/>
                <a:ea typeface="Montserrat"/>
                <a:cs typeface="Montserrat"/>
                <a:sym typeface="Montserrat"/>
              </a:rPr>
              <a:t> </a:t>
            </a:r>
            <a:r>
              <a:rPr lang="en-US" sz="4000" dirty="0" err="1">
                <a:latin typeface="Montserrat"/>
                <a:ea typeface="Montserrat"/>
                <a:cs typeface="Montserrat"/>
                <a:sym typeface="Montserrat"/>
              </a:rPr>
              <a:t>formuladas</a:t>
            </a:r>
            <a:endParaRPr lang="en-US" sz="4000" dirty="0">
              <a:latin typeface="Montserrat"/>
              <a:ea typeface="Montserrat"/>
              <a:cs typeface="Montserrat"/>
              <a:sym typeface="Montserrat"/>
            </a:endParaRPr>
          </a:p>
        </p:txBody>
      </p:sp>
      <p:sp>
        <p:nvSpPr>
          <p:cNvPr id="306" name="Google Shape;306;g2d54f33f8c9_5_214"/>
          <p:cNvSpPr txBox="1"/>
          <p:nvPr/>
        </p:nvSpPr>
        <p:spPr>
          <a:xfrm>
            <a:off x="442957" y="3854852"/>
            <a:ext cx="1728600" cy="2491800"/>
          </a:xfrm>
          <a:prstGeom prst="rect">
            <a:avLst/>
          </a:prstGeom>
          <a:noFill/>
          <a:ln>
            <a:noFill/>
          </a:ln>
        </p:spPr>
        <p:txBody>
          <a:bodyPr spcFirstLastPara="1" wrap="square" lIns="0" tIns="0" rIns="0" bIns="0" anchor="t" anchorCtr="0">
            <a:spAutoFit/>
          </a:bodyPr>
          <a:lstStyle/>
          <a:p>
            <a:pPr marL="0" marR="0" lvl="0" indent="0" algn="ctr" rtl="0">
              <a:lnSpc>
                <a:spcPct val="114998"/>
              </a:lnSpc>
              <a:spcBef>
                <a:spcPts val="0"/>
              </a:spcBef>
              <a:spcAft>
                <a:spcPts val="0"/>
              </a:spcAft>
              <a:buNone/>
            </a:pPr>
            <a:r>
              <a:rPr lang="en-US" sz="16188" b="0" i="0" u="none" strike="noStrike" cap="none">
                <a:solidFill>
                  <a:srgbClr val="000000"/>
                </a:solidFill>
                <a:latin typeface="Oswald"/>
                <a:ea typeface="Oswald"/>
                <a:cs typeface="Oswald"/>
                <a:sym typeface="Oswald"/>
              </a:rPr>
              <a:t>3</a:t>
            </a:r>
            <a:endParaRPr/>
          </a:p>
        </p:txBody>
      </p:sp>
      <p:cxnSp>
        <p:nvCxnSpPr>
          <p:cNvPr id="307" name="Google Shape;307;g2d54f33f8c9_5_214"/>
          <p:cNvCxnSpPr/>
          <p:nvPr/>
        </p:nvCxnSpPr>
        <p:spPr>
          <a:xfrm>
            <a:off x="1952130" y="5124450"/>
            <a:ext cx="439200" cy="0"/>
          </a:xfrm>
          <a:prstGeom prst="straightConnector1">
            <a:avLst/>
          </a:prstGeom>
          <a:noFill/>
          <a:ln w="19050" cap="flat" cmpd="sng">
            <a:solidFill>
              <a:srgbClr val="000000"/>
            </a:solidFill>
            <a:prstDash val="solid"/>
            <a:round/>
            <a:headEnd type="none" w="sm" len="sm"/>
            <a:tailEnd type="none" w="sm" len="sm"/>
          </a:ln>
        </p:spPr>
      </p:cxnSp>
      <p:pic>
        <p:nvPicPr>
          <p:cNvPr id="11" name="Picture 2" descr="Mercadolibre Logo - PNG y Vector">
            <a:extLst>
              <a:ext uri="{FF2B5EF4-FFF2-40B4-BE49-F238E27FC236}">
                <a16:creationId xmlns:a16="http://schemas.microsoft.com/office/drawing/2014/main" id="{DE85F04A-DEA3-411D-8832-3F4251A5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Shape 314"/>
        <p:cNvGrpSpPr/>
        <p:nvPr/>
      </p:nvGrpSpPr>
      <p:grpSpPr>
        <a:xfrm>
          <a:off x="0" y="0"/>
          <a:ext cx="0" cy="0"/>
          <a:chOff x="0" y="0"/>
          <a:chExt cx="0" cy="0"/>
        </a:xfrm>
      </p:grpSpPr>
      <p:sp>
        <p:nvSpPr>
          <p:cNvPr id="317" name="Google Shape;317;g2d54f33f8c9_5_360"/>
          <p:cNvSpPr txBox="1"/>
          <p:nvPr/>
        </p:nvSpPr>
        <p:spPr>
          <a:xfrm>
            <a:off x="705964" y="2712451"/>
            <a:ext cx="3866724" cy="215486"/>
          </a:xfrm>
          <a:prstGeom prst="rect">
            <a:avLst/>
          </a:prstGeom>
          <a:noFill/>
          <a:ln>
            <a:noFill/>
          </a:ln>
        </p:spPr>
        <p:txBody>
          <a:bodyPr spcFirstLastPara="1" wrap="square" lIns="0" tIns="0" rIns="0" bIns="0" anchor="t" anchorCtr="0">
            <a:spAutoFit/>
          </a:bodyPr>
          <a:lstStyle/>
          <a:p>
            <a:pPr marL="0" marR="0" lvl="0" indent="0" algn="l" rtl="0">
              <a:lnSpc>
                <a:spcPct val="131019"/>
              </a:lnSpc>
              <a:spcBef>
                <a:spcPts val="0"/>
              </a:spcBef>
              <a:spcAft>
                <a:spcPts val="0"/>
              </a:spcAft>
              <a:buNone/>
            </a:pPr>
            <a:endParaRPr sz="1400"/>
          </a:p>
        </p:txBody>
      </p:sp>
      <p:pic>
        <p:nvPicPr>
          <p:cNvPr id="16" name="Picture 2" descr="Mercadolibre Logo - PNG y Vector">
            <a:extLst>
              <a:ext uri="{FF2B5EF4-FFF2-40B4-BE49-F238E27FC236}">
                <a16:creationId xmlns:a16="http://schemas.microsoft.com/office/drawing/2014/main" id="{3172302B-D851-4578-9E21-862C6D37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1368" y="233396"/>
            <a:ext cx="4873752" cy="11977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BF38E70-B0BB-4E0D-89EF-C67524CD64D0}"/>
              </a:ext>
            </a:extLst>
          </p:cNvPr>
          <p:cNvPicPr>
            <a:picLocks noChangeAspect="1"/>
          </p:cNvPicPr>
          <p:nvPr/>
        </p:nvPicPr>
        <p:blipFill>
          <a:blip r:embed="rId4"/>
          <a:stretch>
            <a:fillRect/>
          </a:stretch>
        </p:blipFill>
        <p:spPr>
          <a:xfrm>
            <a:off x="1781776" y="1549778"/>
            <a:ext cx="14724448" cy="8149233"/>
          </a:xfrm>
          <a:prstGeom prst="rect">
            <a:avLst/>
          </a:prstGeom>
        </p:spPr>
      </p:pic>
      <p:sp>
        <p:nvSpPr>
          <p:cNvPr id="4" name="Elipse 3">
            <a:extLst>
              <a:ext uri="{FF2B5EF4-FFF2-40B4-BE49-F238E27FC236}">
                <a16:creationId xmlns:a16="http://schemas.microsoft.com/office/drawing/2014/main" id="{7A65092C-1A46-4D7F-95BB-F5F04D4E0112}"/>
              </a:ext>
            </a:extLst>
          </p:cNvPr>
          <p:cNvSpPr/>
          <p:nvPr/>
        </p:nvSpPr>
        <p:spPr>
          <a:xfrm>
            <a:off x="2294769" y="6692348"/>
            <a:ext cx="689113" cy="2154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TotalTime>
  <Words>3301</Words>
  <Application>Microsoft Office PowerPoint</Application>
  <PresentationFormat>Personalizado</PresentationFormat>
  <Paragraphs>363</Paragraphs>
  <Slides>43</Slides>
  <Notes>43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Oswald</vt:lpstr>
      <vt:lpstr>Montserrat</vt:lpstr>
      <vt:lpstr>Consolas</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dc:creator>
  <cp:lastModifiedBy>Santiago Tovar Perilla</cp:lastModifiedBy>
  <cp:revision>11</cp:revision>
  <dcterms:created xsi:type="dcterms:W3CDTF">2006-08-16T00:00:00Z</dcterms:created>
  <dcterms:modified xsi:type="dcterms:W3CDTF">2025-02-06T04:50:04Z</dcterms:modified>
</cp:coreProperties>
</file>